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67" r:id="rId3"/>
    <p:sldId id="257" r:id="rId4"/>
    <p:sldId id="258" r:id="rId5"/>
    <p:sldId id="259" r:id="rId6"/>
    <p:sldId id="294" r:id="rId7"/>
    <p:sldId id="295" r:id="rId8"/>
    <p:sldId id="296" r:id="rId9"/>
    <p:sldId id="297" r:id="rId10"/>
    <p:sldId id="299" r:id="rId11"/>
    <p:sldId id="260" r:id="rId12"/>
    <p:sldId id="292" r:id="rId13"/>
    <p:sldId id="293" r:id="rId14"/>
    <p:sldId id="261" r:id="rId15"/>
    <p:sldId id="270" r:id="rId16"/>
    <p:sldId id="271" r:id="rId17"/>
    <p:sldId id="275" r:id="rId18"/>
    <p:sldId id="276" r:id="rId19"/>
    <p:sldId id="262" r:id="rId20"/>
    <p:sldId id="272" r:id="rId21"/>
    <p:sldId id="273" r:id="rId22"/>
    <p:sldId id="278" r:id="rId23"/>
    <p:sldId id="263" r:id="rId24"/>
    <p:sldId id="264" r:id="rId25"/>
    <p:sldId id="279" r:id="rId26"/>
    <p:sldId id="280" r:id="rId27"/>
    <p:sldId id="281" r:id="rId28"/>
    <p:sldId id="304" r:id="rId29"/>
    <p:sldId id="282" r:id="rId30"/>
    <p:sldId id="283" r:id="rId31"/>
    <p:sldId id="301" r:id="rId3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03" autoAdjust="0"/>
  </p:normalViewPr>
  <p:slideViewPr>
    <p:cSldViewPr>
      <p:cViewPr varScale="1">
        <p:scale>
          <a:sx n="75" d="100"/>
          <a:sy n="75" d="100"/>
        </p:scale>
        <p:origin x="-70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Cím 28"/>
          <p:cNvSpPr>
            <a:spLocks noGrp="1"/>
          </p:cNvSpPr>
          <p:nvPr>
            <p:ph type="ctrTitle"/>
          </p:nvPr>
        </p:nvSpPr>
        <p:spPr>
          <a:xfrm>
            <a:off x="381000" y="4853411"/>
            <a:ext cx="8458200" cy="1222375"/>
          </a:xfrm>
        </p:spPr>
        <p:txBody>
          <a:bodyPr anchor="t"/>
          <a:lstStyle/>
          <a:p>
            <a:r>
              <a:rPr kumimoji="0" lang="hu-HU" smtClean="0"/>
              <a:t>Mintacím szerkesztése</a:t>
            </a:r>
            <a:endParaRPr kumimoji="0" lang="en-US"/>
          </a:p>
        </p:txBody>
      </p:sp>
      <p:sp>
        <p:nvSpPr>
          <p:cNvPr id="9" name="Alcím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16" name="Dátum helye 15"/>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2" name="Élőláb helye 1"/>
          <p:cNvSpPr>
            <a:spLocks noGrp="1"/>
          </p:cNvSpPr>
          <p:nvPr>
            <p:ph type="ftr" sz="quarter" idx="11"/>
          </p:nvPr>
        </p:nvSpPr>
        <p:spPr/>
        <p:txBody>
          <a:bodyPr/>
          <a:lstStyle/>
          <a:p>
            <a:endParaRPr lang="hu-HU"/>
          </a:p>
        </p:txBody>
      </p:sp>
      <p:sp>
        <p:nvSpPr>
          <p:cNvPr id="15" name="Dia számának helye 14"/>
          <p:cNvSpPr>
            <a:spLocks noGrp="1"/>
          </p:cNvSpPr>
          <p:nvPr>
            <p:ph type="sldNum" sz="quarter" idx="12"/>
          </p:nvPr>
        </p:nvSpPr>
        <p:spPr>
          <a:xfrm>
            <a:off x="8229600" y="6473952"/>
            <a:ext cx="758952" cy="246888"/>
          </a:xfrm>
        </p:spPr>
        <p:txBody>
          <a:bodyPr/>
          <a:lstStyle/>
          <a:p>
            <a:fld id="{E840439C-B3EB-46EE-B2A5-24FFF07156B8}"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840439C-B3EB-46EE-B2A5-24FFF07156B8}"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549276"/>
            <a:ext cx="18288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549276"/>
            <a:ext cx="62484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840439C-B3EB-46EE-B2A5-24FFF07156B8}"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2" name="Cím 21"/>
          <p:cNvSpPr>
            <a:spLocks noGrp="1"/>
          </p:cNvSpPr>
          <p:nvPr>
            <p:ph type="title"/>
          </p:nvPr>
        </p:nvSpPr>
        <p:spPr/>
        <p:txBody>
          <a:bodyPr/>
          <a:lstStyle/>
          <a:p>
            <a:r>
              <a:rPr kumimoji="0" lang="hu-HU" smtClean="0"/>
              <a:t>Mintacím szerkesztése</a:t>
            </a:r>
            <a:endParaRPr kumimoji="0" lang="en-US"/>
          </a:p>
        </p:txBody>
      </p:sp>
      <p:sp>
        <p:nvSpPr>
          <p:cNvPr id="27" name="Tartalom helye 26"/>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5" name="Dátum helye 24"/>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19" name="Élőláb helye 18"/>
          <p:cNvSpPr>
            <a:spLocks noGrp="1"/>
          </p:cNvSpPr>
          <p:nvPr>
            <p:ph type="ftr" sz="quarter" idx="11"/>
          </p:nvPr>
        </p:nvSpPr>
        <p:spPr>
          <a:xfrm>
            <a:off x="3581400" y="76200"/>
            <a:ext cx="2895600" cy="288925"/>
          </a:xfrm>
        </p:spPr>
        <p:txBody>
          <a:bodyPr/>
          <a:lstStyle/>
          <a:p>
            <a:endParaRPr lang="hu-HU"/>
          </a:p>
        </p:txBody>
      </p:sp>
      <p:sp>
        <p:nvSpPr>
          <p:cNvPr id="16" name="Dia számának helye 15"/>
          <p:cNvSpPr>
            <a:spLocks noGrp="1"/>
          </p:cNvSpPr>
          <p:nvPr>
            <p:ph type="sldNum" sz="quarter" idx="12"/>
          </p:nvPr>
        </p:nvSpPr>
        <p:spPr>
          <a:xfrm>
            <a:off x="8229600" y="6473952"/>
            <a:ext cx="758952" cy="246888"/>
          </a:xfrm>
        </p:spPr>
        <p:txBody>
          <a:bodyPr/>
          <a:lstStyle/>
          <a:p>
            <a:fld id="{E840439C-B3EB-46EE-B2A5-24FFF07156B8}"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3">
        <a:schemeClr val="bg2"/>
      </p:bgRef>
    </p:bg>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zöveg hely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19" name="Dátum helye 18"/>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11" name="Élőláb helye 10"/>
          <p:cNvSpPr>
            <a:spLocks noGrp="1"/>
          </p:cNvSpPr>
          <p:nvPr>
            <p:ph type="ftr" sz="quarter" idx="11"/>
          </p:nvPr>
        </p:nvSpPr>
        <p:spPr/>
        <p:txBody>
          <a:bodyPr/>
          <a:lstStyle/>
          <a:p>
            <a:endParaRPr lang="hu-HU"/>
          </a:p>
        </p:txBody>
      </p:sp>
      <p:sp>
        <p:nvSpPr>
          <p:cNvPr id="16" name="Dia számának helye 15"/>
          <p:cNvSpPr>
            <a:spLocks noGrp="1"/>
          </p:cNvSpPr>
          <p:nvPr>
            <p:ph type="sldNum" sz="quarter" idx="12"/>
          </p:nvPr>
        </p:nvSpPr>
        <p:spPr/>
        <p:txBody>
          <a:bodyPr/>
          <a:lstStyle/>
          <a:p>
            <a:fld id="{E840439C-B3EB-46EE-B2A5-24FFF07156B8}" type="slidenum">
              <a:rPr lang="hu-HU" smtClean="0"/>
              <a:pPr/>
              <a:t>‹#›</a:t>
            </a:fld>
            <a:endParaRPr lang="hu-HU"/>
          </a:p>
        </p:txBody>
      </p:sp>
      <p:sp>
        <p:nvSpPr>
          <p:cNvPr id="8" name="Cím 7"/>
          <p:cNvSpPr>
            <a:spLocks noGrp="1"/>
          </p:cNvSpPr>
          <p:nvPr>
            <p:ph type="title"/>
          </p:nvPr>
        </p:nvSpPr>
        <p:spPr>
          <a:xfrm>
            <a:off x="180475" y="2947085"/>
            <a:ext cx="8686800" cy="1184825"/>
          </a:xfrm>
        </p:spPr>
        <p:txBody>
          <a:bodyPr rtlCol="0" anchor="t"/>
          <a:lstStyle>
            <a:lvl1pPr algn="r">
              <a:defRPr/>
            </a:lvl1pPr>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0" name="Cím 19"/>
          <p:cNvSpPr>
            <a:spLocks noGrp="1"/>
          </p:cNvSpPr>
          <p:nvPr>
            <p:ph type="title"/>
          </p:nvPr>
        </p:nvSpPr>
        <p:spPr>
          <a:xfrm>
            <a:off x="301752" y="457200"/>
            <a:ext cx="8686800" cy="841248"/>
          </a:xfrm>
        </p:spPr>
        <p:txBody>
          <a:bodyPr/>
          <a:lstStyle/>
          <a:p>
            <a:r>
              <a:rPr kumimoji="0" lang="hu-HU" smtClean="0"/>
              <a:t>Mintacím szerkesztése</a:t>
            </a:r>
            <a:endParaRPr kumimoji="0" lang="en-US"/>
          </a:p>
        </p:txBody>
      </p:sp>
      <p:sp>
        <p:nvSpPr>
          <p:cNvPr id="14" name="Tartalom helye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1" name="Dátum helye 20"/>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10" name="Élőláb helye 9"/>
          <p:cNvSpPr>
            <a:spLocks noGrp="1"/>
          </p:cNvSpPr>
          <p:nvPr>
            <p:ph type="ftr" sz="quarter" idx="11"/>
          </p:nvPr>
        </p:nvSpPr>
        <p:spPr/>
        <p:txBody>
          <a:bodyPr/>
          <a:lstStyle/>
          <a:p>
            <a:endParaRPr lang="hu-HU"/>
          </a:p>
        </p:txBody>
      </p:sp>
      <p:sp>
        <p:nvSpPr>
          <p:cNvPr id="31" name="Dia számának helye 30"/>
          <p:cNvSpPr>
            <a:spLocks noGrp="1"/>
          </p:cNvSpPr>
          <p:nvPr>
            <p:ph type="sldNum" sz="quarter" idx="12"/>
          </p:nvPr>
        </p:nvSpPr>
        <p:spPr/>
        <p:txBody>
          <a:bodyPr/>
          <a:lstStyle/>
          <a:p>
            <a:fld id="{E840439C-B3EB-46EE-B2A5-24FFF07156B8}"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9" name="Cím 28"/>
          <p:cNvSpPr>
            <a:spLocks noGrp="1"/>
          </p:cNvSpPr>
          <p:nvPr>
            <p:ph type="title"/>
          </p:nvPr>
        </p:nvSpPr>
        <p:spPr>
          <a:xfrm>
            <a:off x="304800" y="5410200"/>
            <a:ext cx="8610600" cy="882650"/>
          </a:xfrm>
        </p:spPr>
        <p:txBody>
          <a:bodyPr anchor="ctr"/>
          <a:lstStyle>
            <a:lvl1pPr>
              <a:defRPr/>
            </a:lvl1pPr>
          </a:lstStyle>
          <a:p>
            <a:r>
              <a:rPr kumimoji="0" lang="hu-HU" smtClean="0"/>
              <a:t>Mintacím szerkesztése</a:t>
            </a:r>
            <a:endParaRPr kumimoji="0" lang="en-US"/>
          </a:p>
        </p:txBody>
      </p:sp>
      <p:sp>
        <p:nvSpPr>
          <p:cNvPr id="13" name="Szöveg hely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25" name="Szöveg hely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Tartalom helye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8" name="Tartalom helye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0" name="Dátum helye 9"/>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229600" y="6477000"/>
            <a:ext cx="762000" cy="246888"/>
          </a:xfrm>
        </p:spPr>
        <p:txBody>
          <a:bodyPr/>
          <a:lstStyle/>
          <a:p>
            <a:fld id="{E840439C-B3EB-46EE-B2A5-24FFF07156B8}" type="slidenum">
              <a:rPr lang="hu-HU" smtClean="0"/>
              <a:pPr/>
              <a:t>‹#›</a:t>
            </a:fld>
            <a:endParaRPr lang="hu-HU"/>
          </a:p>
        </p:txBody>
      </p:sp>
      <p:sp>
        <p:nvSpPr>
          <p:cNvPr id="11" name="Egyenes összekötő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0" name="Cím 29"/>
          <p:cNvSpPr>
            <a:spLocks noGrp="1"/>
          </p:cNvSpPr>
          <p:nvPr>
            <p:ph type="title"/>
          </p:nvPr>
        </p:nvSpPr>
        <p:spPr>
          <a:xfrm>
            <a:off x="301752" y="457200"/>
            <a:ext cx="8686800" cy="841248"/>
          </a:xfrm>
        </p:spPr>
        <p:txBody>
          <a:bodyPr/>
          <a:lstStyle/>
          <a:p>
            <a:r>
              <a:rPr kumimoji="0" lang="hu-HU" smtClean="0"/>
              <a:t>Mintacím szerkesztése</a:t>
            </a:r>
            <a:endParaRPr kumimoji="0" lang="en-US"/>
          </a:p>
        </p:txBody>
      </p:sp>
      <p:sp>
        <p:nvSpPr>
          <p:cNvPr id="12" name="Dátum helye 11"/>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21" name="Élőláb helye 20"/>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840439C-B3EB-46EE-B2A5-24FFF07156B8}"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24" name="Élőláb helye 23"/>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840439C-B3EB-46EE-B2A5-24FFF07156B8}"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Egyenes összekötő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ím 11"/>
          <p:cNvSpPr>
            <a:spLocks noGrp="1"/>
          </p:cNvSpPr>
          <p:nvPr>
            <p:ph type="title"/>
          </p:nvPr>
        </p:nvSpPr>
        <p:spPr>
          <a:xfrm>
            <a:off x="457200" y="5486400"/>
            <a:ext cx="8458200" cy="520700"/>
          </a:xfrm>
        </p:spPr>
        <p:txBody>
          <a:bodyPr anchor="ctr"/>
          <a:lstStyle>
            <a:lvl1pPr algn="l">
              <a:buNone/>
              <a:defRPr sz="2000" b="1"/>
            </a:lvl1pPr>
          </a:lstStyle>
          <a:p>
            <a:r>
              <a:rPr kumimoji="0" lang="hu-HU" smtClean="0"/>
              <a:t>Mintacím szerkesztése</a:t>
            </a:r>
            <a:endParaRPr kumimoji="0" lang="en-US"/>
          </a:p>
        </p:txBody>
      </p:sp>
      <p:sp>
        <p:nvSpPr>
          <p:cNvPr id="26" name="Szöveg hely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14" name="Tartalom helye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5" name="Dátum helye 24"/>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29" name="Élőláb helye 28"/>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840439C-B3EB-46EE-B2A5-24FFF07156B8}"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3" name="Kép hely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u-HU" smtClean="0"/>
              <a:t>Kép beszúrásához kattintson az ikonra</a:t>
            </a:r>
            <a:endParaRPr kumimoji="0" lang="en-US" dirty="0"/>
          </a:p>
        </p:txBody>
      </p:sp>
      <p:sp>
        <p:nvSpPr>
          <p:cNvPr id="7" name="Dátum helye 6"/>
          <p:cNvSpPr>
            <a:spLocks noGrp="1"/>
          </p:cNvSpPr>
          <p:nvPr>
            <p:ph type="dt" sz="half" idx="10"/>
          </p:nvPr>
        </p:nvSpPr>
        <p:spPr/>
        <p:txBody>
          <a:bodyPr/>
          <a:lstStyle/>
          <a:p>
            <a:fld id="{B25660A4-2DD0-4361-88AC-8A9C114AF9C0}" type="datetimeFigureOut">
              <a:rPr lang="hu-HU" smtClean="0"/>
              <a:pPr/>
              <a:t>2012.09.14.</a:t>
            </a:fld>
            <a:endParaRPr lang="hu-HU"/>
          </a:p>
        </p:txBody>
      </p:sp>
      <p:sp>
        <p:nvSpPr>
          <p:cNvPr id="5" name="Élőláb helye 4"/>
          <p:cNvSpPr>
            <a:spLocks noGrp="1"/>
          </p:cNvSpPr>
          <p:nvPr>
            <p:ph type="ftr" sz="quarter" idx="11"/>
          </p:nvPr>
        </p:nvSpPr>
        <p:spPr/>
        <p:txBody>
          <a:bodyPr/>
          <a:lstStyle/>
          <a:p>
            <a:endParaRPr lang="hu-HU"/>
          </a:p>
        </p:txBody>
      </p:sp>
      <p:sp>
        <p:nvSpPr>
          <p:cNvPr id="31" name="Dia számának helye 30"/>
          <p:cNvSpPr>
            <a:spLocks noGrp="1"/>
          </p:cNvSpPr>
          <p:nvPr>
            <p:ph type="sldNum" sz="quarter" idx="12"/>
          </p:nvPr>
        </p:nvSpPr>
        <p:spPr/>
        <p:txBody>
          <a:bodyPr/>
          <a:lstStyle/>
          <a:p>
            <a:fld id="{E840439C-B3EB-46EE-B2A5-24FFF07156B8}" type="slidenum">
              <a:rPr lang="hu-HU" smtClean="0"/>
              <a:pPr/>
              <a:t>‹#›</a:t>
            </a:fld>
            <a:endParaRPr lang="hu-HU"/>
          </a:p>
        </p:txBody>
      </p:sp>
      <p:sp>
        <p:nvSpPr>
          <p:cNvPr id="17" name="Cím 16"/>
          <p:cNvSpPr>
            <a:spLocks noGrp="1"/>
          </p:cNvSpPr>
          <p:nvPr>
            <p:ph type="title"/>
          </p:nvPr>
        </p:nvSpPr>
        <p:spPr>
          <a:xfrm>
            <a:off x="381000" y="4993760"/>
            <a:ext cx="5867400" cy="522288"/>
          </a:xfrm>
        </p:spPr>
        <p:txBody>
          <a:bodyPr anchor="ctr"/>
          <a:lstStyle>
            <a:lvl1pPr algn="l">
              <a:buNone/>
              <a:defRPr sz="2000" b="1"/>
            </a:lvl1pPr>
          </a:lstStyle>
          <a:p>
            <a:r>
              <a:rPr kumimoji="0" lang="hu-HU" smtClean="0"/>
              <a:t>Mintacím szerkesztése</a:t>
            </a:r>
            <a:endParaRPr kumimoji="0" lang="en-US"/>
          </a:p>
        </p:txBody>
      </p:sp>
      <p:sp>
        <p:nvSpPr>
          <p:cNvPr id="26" name="Szöveg hely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zöveg hely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1" name="Dátum hely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25660A4-2DD0-4361-88AC-8A9C114AF9C0}" type="datetimeFigureOut">
              <a:rPr lang="hu-HU" smtClean="0"/>
              <a:pPr/>
              <a:t>2012.09.14.</a:t>
            </a:fld>
            <a:endParaRPr lang="hu-HU"/>
          </a:p>
        </p:txBody>
      </p:sp>
      <p:sp>
        <p:nvSpPr>
          <p:cNvPr id="28" name="Élőláb hely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u-HU"/>
          </a:p>
        </p:txBody>
      </p:sp>
      <p:sp>
        <p:nvSpPr>
          <p:cNvPr id="5" name="Dia számának hely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840439C-B3EB-46EE-B2A5-24FFF07156B8}" type="slidenum">
              <a:rPr lang="hu-HU" smtClean="0"/>
              <a:pPr/>
              <a:t>‹#›</a:t>
            </a:fld>
            <a:endParaRPr lang="hu-HU"/>
          </a:p>
        </p:txBody>
      </p:sp>
      <p:sp>
        <p:nvSpPr>
          <p:cNvPr id="10" name="Cím helye 9"/>
          <p:cNvSpPr>
            <a:spLocks noGrp="1"/>
          </p:cNvSpPr>
          <p:nvPr>
            <p:ph type="title"/>
          </p:nvPr>
        </p:nvSpPr>
        <p:spPr>
          <a:xfrm>
            <a:off x="304800" y="457200"/>
            <a:ext cx="8686800" cy="838200"/>
          </a:xfrm>
          <a:prstGeom prst="rect">
            <a:avLst/>
          </a:prstGeom>
        </p:spPr>
        <p:txBody>
          <a:bodyPr vert="horz" anchor="ctr">
            <a:normAutofit/>
          </a:bodyPr>
          <a:lstStyle/>
          <a:p>
            <a:r>
              <a:rPr kumimoji="0" lang="hu-HU" smtClean="0"/>
              <a:t>Mintacím szerkesztése</a:t>
            </a:r>
            <a:endParaRPr kumimoji="0" lang="en-US"/>
          </a:p>
        </p:txBody>
      </p:sp>
      <p:sp>
        <p:nvSpPr>
          <p:cNvPr id="9" name="Egyenes összekötő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gyenes összekötő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51520" y="188640"/>
            <a:ext cx="8686800" cy="838200"/>
          </a:xfrm>
          <a:effectLst>
            <a:outerShdw blurRad="50800" dist="38100" dir="2700000" algn="tl" rotWithShape="0">
              <a:prstClr val="black">
                <a:alpha val="40000"/>
              </a:prstClr>
            </a:outerShdw>
          </a:effectLst>
        </p:spPr>
        <p:txBody>
          <a:bodyPr>
            <a:normAutofit fontScale="90000"/>
          </a:bodyPr>
          <a:lstStyle/>
          <a:p>
            <a:pPr algn="ctr"/>
            <a:r>
              <a:rPr lang="hu-HU" b="1" dirty="0" smtClean="0"/>
              <a:t>Ács Város </a:t>
            </a:r>
            <a:br>
              <a:rPr lang="hu-HU" b="1" dirty="0" smtClean="0"/>
            </a:br>
            <a:r>
              <a:rPr lang="hu-HU" b="1" dirty="0" smtClean="0"/>
              <a:t>és testvérkapcsolatai</a:t>
            </a:r>
            <a:endParaRPr lang="hu-HU" b="1" dirty="0"/>
          </a:p>
        </p:txBody>
      </p:sp>
      <p:pic>
        <p:nvPicPr>
          <p:cNvPr id="8" name="Tartalom helye 7" descr="Ácscímer átlátszó háttérrel-1.png"/>
          <p:cNvPicPr>
            <a:picLocks noGrp="1" noChangeAspect="1"/>
          </p:cNvPicPr>
          <p:nvPr>
            <p:ph idx="1"/>
          </p:nvPr>
        </p:nvPicPr>
        <p:blipFill>
          <a:blip r:embed="rId2" cstate="print"/>
          <a:stretch>
            <a:fillRect/>
          </a:stretch>
        </p:blipFill>
        <p:spPr>
          <a:xfrm>
            <a:off x="3635896" y="1340768"/>
            <a:ext cx="2117054" cy="2376264"/>
          </a:xfrm>
          <a:effectLst>
            <a:outerShdw blurRad="88900" dist="63500" dir="2700000" algn="tl" rotWithShape="0">
              <a:prstClr val="black">
                <a:alpha val="40000"/>
              </a:prstClr>
            </a:outerShdw>
          </a:effectLst>
        </p:spPr>
      </p:pic>
      <p:pic>
        <p:nvPicPr>
          <p:cNvPr id="11" name="Kép 10" descr="Aranyos címere átlátszó háttérrel-1.png"/>
          <p:cNvPicPr>
            <a:picLocks noChangeAspect="1"/>
          </p:cNvPicPr>
          <p:nvPr/>
        </p:nvPicPr>
        <p:blipFill>
          <a:blip r:embed="rId3" cstate="print"/>
          <a:stretch>
            <a:fillRect/>
          </a:stretch>
        </p:blipFill>
        <p:spPr>
          <a:xfrm>
            <a:off x="904949" y="4077304"/>
            <a:ext cx="1794843" cy="2088000"/>
          </a:xfrm>
          <a:prstGeom prst="rect">
            <a:avLst/>
          </a:prstGeom>
          <a:effectLst>
            <a:outerShdw blurRad="88900" dist="63500" dir="2700000" algn="tl" rotWithShape="0">
              <a:prstClr val="black">
                <a:alpha val="40000"/>
              </a:prstClr>
            </a:outerShdw>
          </a:effectLst>
        </p:spPr>
      </p:pic>
      <p:pic>
        <p:nvPicPr>
          <p:cNvPr id="12" name="Kép 11" descr="cimerolaszt2.jpg"/>
          <p:cNvPicPr>
            <a:picLocks noChangeAspect="1"/>
          </p:cNvPicPr>
          <p:nvPr/>
        </p:nvPicPr>
        <p:blipFill>
          <a:blip r:embed="rId4" cstate="print"/>
          <a:stretch>
            <a:fillRect/>
          </a:stretch>
        </p:blipFill>
        <p:spPr>
          <a:xfrm>
            <a:off x="3779912" y="4005064"/>
            <a:ext cx="1789097" cy="2088000"/>
          </a:xfrm>
          <a:prstGeom prst="rect">
            <a:avLst/>
          </a:prstGeom>
          <a:effectLst>
            <a:outerShdw blurRad="88900" dist="63500" dir="2700000" algn="tl" rotWithShape="0">
              <a:prstClr val="black">
                <a:alpha val="40000"/>
              </a:prstClr>
            </a:outerShdw>
          </a:effectLst>
        </p:spPr>
      </p:pic>
      <p:pic>
        <p:nvPicPr>
          <p:cNvPr id="14" name="Kép 13" descr="Bois_Bernard címere átlátszó háttérrel-1.png"/>
          <p:cNvPicPr>
            <a:picLocks noChangeAspect="1"/>
          </p:cNvPicPr>
          <p:nvPr/>
        </p:nvPicPr>
        <p:blipFill>
          <a:blip r:embed="rId5" cstate="print"/>
          <a:stretch>
            <a:fillRect/>
          </a:stretch>
        </p:blipFill>
        <p:spPr>
          <a:xfrm>
            <a:off x="6516216" y="4077073"/>
            <a:ext cx="1648403" cy="2088232"/>
          </a:xfrm>
          <a:prstGeom prst="rect">
            <a:avLst/>
          </a:prstGeom>
          <a:effectLst>
            <a:outerShdw blurRad="88900" dist="63500" dir="2700000" algn="tl" rotWithShape="0">
              <a:prstClr val="black">
                <a:alpha val="40000"/>
              </a:prstClr>
            </a:outerShdw>
          </a:effectLst>
        </p:spPr>
      </p:pic>
      <p:sp>
        <p:nvSpPr>
          <p:cNvPr id="15" name="Szövegdoboz 14"/>
          <p:cNvSpPr txBox="1"/>
          <p:nvPr/>
        </p:nvSpPr>
        <p:spPr>
          <a:xfrm>
            <a:off x="827584" y="6309320"/>
            <a:ext cx="194421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hu-HU" b="1" dirty="0" err="1" smtClean="0"/>
              <a:t>Csallóközaranyos</a:t>
            </a:r>
            <a:endParaRPr lang="hu-HU" b="1" dirty="0"/>
          </a:p>
        </p:txBody>
      </p:sp>
      <p:sp>
        <p:nvSpPr>
          <p:cNvPr id="16" name="Szövegdoboz 15"/>
          <p:cNvSpPr txBox="1"/>
          <p:nvPr/>
        </p:nvSpPr>
        <p:spPr>
          <a:xfrm>
            <a:off x="3707904" y="6309320"/>
            <a:ext cx="194421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hu-HU" b="1" dirty="0" smtClean="0"/>
              <a:t>Olasztelek</a:t>
            </a:r>
            <a:endParaRPr lang="hu-HU" b="1" dirty="0"/>
          </a:p>
        </p:txBody>
      </p:sp>
      <p:sp>
        <p:nvSpPr>
          <p:cNvPr id="17" name="Szövegdoboz 16"/>
          <p:cNvSpPr txBox="1"/>
          <p:nvPr/>
        </p:nvSpPr>
        <p:spPr>
          <a:xfrm>
            <a:off x="6372200" y="6309320"/>
            <a:ext cx="194421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hu-HU" b="1" dirty="0" smtClean="0"/>
              <a:t>Bois-Bernard</a:t>
            </a:r>
            <a:endParaRPr lang="hu-HU"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err="1" smtClean="0"/>
              <a:t>csallóközaranyos</a:t>
            </a:r>
            <a:endParaRPr lang="hu-HU" dirty="0"/>
          </a:p>
        </p:txBody>
      </p:sp>
      <p:pic>
        <p:nvPicPr>
          <p:cNvPr id="4" name="Tartalom helye 3" descr="Határátlépési pont Ács-Aranyos.jpg"/>
          <p:cNvPicPr>
            <a:picLocks noGrp="1" noChangeAspect="1"/>
          </p:cNvPicPr>
          <p:nvPr>
            <p:ph idx="1"/>
          </p:nvPr>
        </p:nvPicPr>
        <p:blipFill>
          <a:blip r:embed="rId2" cstate="print"/>
          <a:stretch>
            <a:fillRect/>
          </a:stretch>
        </p:blipFill>
        <p:spPr>
          <a:xfrm>
            <a:off x="1619672" y="1556792"/>
            <a:ext cx="5760000" cy="4320000"/>
          </a:xfrm>
        </p:spPr>
      </p:pic>
      <p:sp>
        <p:nvSpPr>
          <p:cNvPr id="5" name="Szövegdoboz 4"/>
          <p:cNvSpPr txBox="1"/>
          <p:nvPr/>
        </p:nvSpPr>
        <p:spPr>
          <a:xfrm>
            <a:off x="611560" y="6084004"/>
            <a:ext cx="8136904" cy="369332"/>
          </a:xfrm>
          <a:prstGeom prst="rect">
            <a:avLst/>
          </a:prstGeom>
          <a:noFill/>
        </p:spPr>
        <p:txBody>
          <a:bodyPr wrap="square" rtlCol="0">
            <a:spAutoFit/>
          </a:bodyPr>
          <a:lstStyle/>
          <a:p>
            <a:pPr algn="ctr"/>
            <a:r>
              <a:rPr lang="hu-HU" b="1" dirty="0" smtClean="0"/>
              <a:t>Ács – </a:t>
            </a:r>
            <a:r>
              <a:rPr lang="hu-HU" b="1" dirty="0" err="1" smtClean="0"/>
              <a:t>Csallóközaranyos</a:t>
            </a:r>
            <a:r>
              <a:rPr lang="hu-HU" b="1" dirty="0" smtClean="0"/>
              <a:t> határátlépési pont, a kép hátterében közös folyónk a Duna</a:t>
            </a:r>
            <a:endParaRPr lang="hu-HU" b="1" dirty="0"/>
          </a:p>
        </p:txBody>
      </p:sp>
      <p:pic>
        <p:nvPicPr>
          <p:cNvPr id="6" name="Kép 5" descr="Aranyos címere átlátszó háttérrel-1.png"/>
          <p:cNvPicPr>
            <a:picLocks noChangeAspect="1"/>
          </p:cNvPicPr>
          <p:nvPr/>
        </p:nvPicPr>
        <p:blipFill>
          <a:blip r:embed="rId3"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pic>
        <p:nvPicPr>
          <p:cNvPr id="4" name="Kép 3" descr="nyugdíjasok 2011_Lakatos Béla_Varjú Éva.jpg"/>
          <p:cNvPicPr>
            <a:picLocks noChangeAspect="1"/>
          </p:cNvPicPr>
          <p:nvPr/>
        </p:nvPicPr>
        <p:blipFill>
          <a:blip r:embed="rId2" cstate="print"/>
          <a:stretch>
            <a:fillRect/>
          </a:stretch>
        </p:blipFill>
        <p:spPr>
          <a:xfrm>
            <a:off x="1691680" y="1484212"/>
            <a:ext cx="5760000" cy="4321052"/>
          </a:xfrm>
          <a:prstGeom prst="rect">
            <a:avLst/>
          </a:prstGeom>
        </p:spPr>
      </p:pic>
      <p:pic>
        <p:nvPicPr>
          <p:cNvPr id="6" name="Kép 5" descr="Aranyos címere átlátszó háttérrel-1.png"/>
          <p:cNvPicPr>
            <a:picLocks noChangeAspect="1"/>
          </p:cNvPicPr>
          <p:nvPr/>
        </p:nvPicPr>
        <p:blipFill>
          <a:blip r:embed="rId3"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
        <p:nvSpPr>
          <p:cNvPr id="5" name="Szövegdoboz 4"/>
          <p:cNvSpPr txBox="1"/>
          <p:nvPr/>
        </p:nvSpPr>
        <p:spPr>
          <a:xfrm>
            <a:off x="1691680" y="5805264"/>
            <a:ext cx="5616624" cy="830997"/>
          </a:xfrm>
          <a:prstGeom prst="rect">
            <a:avLst/>
          </a:prstGeom>
          <a:noFill/>
        </p:spPr>
        <p:txBody>
          <a:bodyPr wrap="square" rtlCol="0">
            <a:spAutoFit/>
          </a:bodyPr>
          <a:lstStyle/>
          <a:p>
            <a:pPr algn="ctr"/>
            <a:r>
              <a:rPr lang="hu-HU" sz="1600" b="1" dirty="0" smtClean="0"/>
              <a:t>2011. évben az aranyosi nyugdíjasklub vendégei voltunk. Varjú Éva és Lakatos Béla polgármesterek jó hangulatban töltik az estét a nyugdíjasklub tagjai társaságában.</a:t>
            </a:r>
            <a:endParaRPr lang="hu-HU" sz="1600" b="1" dirty="0"/>
          </a:p>
        </p:txBody>
      </p:sp>
    </p:spTree>
  </p:cSld>
  <p:clrMapOvr>
    <a:masterClrMapping/>
  </p:clrMapOvr>
  <p:transition spd="med">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pic>
        <p:nvPicPr>
          <p:cNvPr id="5" name="Tartalom helye 4" descr="IMG_2916.JPG"/>
          <p:cNvPicPr>
            <a:picLocks noGrp="1" noChangeAspect="1"/>
          </p:cNvPicPr>
          <p:nvPr>
            <p:ph idx="1"/>
          </p:nvPr>
        </p:nvPicPr>
        <p:blipFill>
          <a:blip r:embed="rId2" cstate="print"/>
          <a:stretch>
            <a:fillRect/>
          </a:stretch>
        </p:blipFill>
        <p:spPr>
          <a:xfrm>
            <a:off x="1403648" y="1556792"/>
            <a:ext cx="6264696" cy="4176464"/>
          </a:xfrm>
        </p:spPr>
      </p:pic>
      <p:sp>
        <p:nvSpPr>
          <p:cNvPr id="6" name="Szövegdoboz 5"/>
          <p:cNvSpPr txBox="1"/>
          <p:nvPr/>
        </p:nvSpPr>
        <p:spPr>
          <a:xfrm>
            <a:off x="1547664" y="5877272"/>
            <a:ext cx="6120680" cy="646331"/>
          </a:xfrm>
          <a:prstGeom prst="rect">
            <a:avLst/>
          </a:prstGeom>
          <a:noFill/>
        </p:spPr>
        <p:txBody>
          <a:bodyPr wrap="square" rtlCol="0">
            <a:spAutoFit/>
          </a:bodyPr>
          <a:lstStyle/>
          <a:p>
            <a:pPr algn="ctr"/>
            <a:r>
              <a:rPr lang="hu-HU" b="1" dirty="0" smtClean="0"/>
              <a:t>2011. június 17. a közös ünnepi képviselő-testületi ülés, a IV. Ácsi Városi Vigasságok egyik kiemelt programja.</a:t>
            </a:r>
            <a:endParaRPr lang="hu-HU" b="1" dirty="0"/>
          </a:p>
        </p:txBody>
      </p:sp>
      <p:pic>
        <p:nvPicPr>
          <p:cNvPr id="8" name="Kép 7" descr="Aranyos címere átlátszó háttérrel-1.png"/>
          <p:cNvPicPr>
            <a:picLocks noChangeAspect="1"/>
          </p:cNvPicPr>
          <p:nvPr/>
        </p:nvPicPr>
        <p:blipFill>
          <a:blip r:embed="rId3"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pic>
        <p:nvPicPr>
          <p:cNvPr id="6" name="Tartalom helye 5" descr="20120820.jpg"/>
          <p:cNvPicPr>
            <a:picLocks noGrp="1" noChangeAspect="1"/>
          </p:cNvPicPr>
          <p:nvPr>
            <p:ph idx="1"/>
          </p:nvPr>
        </p:nvPicPr>
        <p:blipFill>
          <a:blip r:embed="rId2" cstate="print"/>
          <a:stretch>
            <a:fillRect/>
          </a:stretch>
        </p:blipFill>
        <p:spPr>
          <a:xfrm>
            <a:off x="2915816" y="1340768"/>
            <a:ext cx="3475067" cy="4464496"/>
          </a:xfrm>
        </p:spPr>
      </p:pic>
      <p:sp>
        <p:nvSpPr>
          <p:cNvPr id="7" name="Szövegdoboz 6"/>
          <p:cNvSpPr txBox="1"/>
          <p:nvPr/>
        </p:nvSpPr>
        <p:spPr>
          <a:xfrm>
            <a:off x="395536" y="5805264"/>
            <a:ext cx="8352928" cy="646331"/>
          </a:xfrm>
          <a:prstGeom prst="rect">
            <a:avLst/>
          </a:prstGeom>
          <a:noFill/>
        </p:spPr>
        <p:txBody>
          <a:bodyPr wrap="square" rtlCol="0">
            <a:spAutoFit/>
          </a:bodyPr>
          <a:lstStyle/>
          <a:p>
            <a:pPr algn="ctr"/>
            <a:r>
              <a:rPr lang="hu-HU" b="1" dirty="0" smtClean="0"/>
              <a:t>2012. augusztus 20. Nemzeti ünnepünkön a testvértelepülések polgármesterei közösen szegik meg az ácsi és aranyosi búzából sütött új kenyeret.</a:t>
            </a:r>
            <a:endParaRPr lang="hu-HU" b="1" dirty="0"/>
          </a:p>
        </p:txBody>
      </p:sp>
      <p:pic>
        <p:nvPicPr>
          <p:cNvPr id="5" name="Kép 4" descr="Aranyos címere átlátszó háttérrel-1.png"/>
          <p:cNvPicPr>
            <a:picLocks noChangeAspect="1"/>
          </p:cNvPicPr>
          <p:nvPr/>
        </p:nvPicPr>
        <p:blipFill>
          <a:blip r:embed="rId3"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sp>
        <p:nvSpPr>
          <p:cNvPr id="3" name="Tartalom helye 2"/>
          <p:cNvSpPr>
            <a:spLocks noGrp="1"/>
          </p:cNvSpPr>
          <p:nvPr>
            <p:ph idx="1"/>
          </p:nvPr>
        </p:nvSpPr>
        <p:spPr>
          <a:xfrm>
            <a:off x="304800" y="1340768"/>
            <a:ext cx="8686800" cy="5256584"/>
          </a:xfrm>
        </p:spPr>
        <p:txBody>
          <a:bodyPr>
            <a:normAutofit fontScale="55000" lnSpcReduction="20000"/>
          </a:bodyPr>
          <a:lstStyle/>
          <a:p>
            <a:pPr marL="0" indent="0" algn="just">
              <a:lnSpc>
                <a:spcPct val="120000"/>
              </a:lnSpc>
              <a:buNone/>
            </a:pPr>
            <a:r>
              <a:rPr lang="hu-HU" dirty="0" smtClean="0">
                <a:latin typeface="Arial" pitchFamily="34" charset="0"/>
                <a:cs typeface="Arial" pitchFamily="34" charset="0"/>
              </a:rPr>
              <a:t>A 90-es évek elején került a református egyház élére Molnár István lelkész, aki Erdélyből származott. A szülőföld iránti szeretet által vezérelve lelkén viselte székely testvéreink sorsát. Olasztelek lelkészével, </a:t>
            </a:r>
            <a:r>
              <a:rPr lang="hu-HU" dirty="0" err="1" smtClean="0">
                <a:latin typeface="Arial" pitchFamily="34" charset="0"/>
                <a:cs typeface="Arial" pitchFamily="34" charset="0"/>
              </a:rPr>
              <a:t>Tüzes-Bölöni</a:t>
            </a:r>
            <a:r>
              <a:rPr lang="hu-HU" dirty="0" smtClean="0">
                <a:latin typeface="Arial" pitchFamily="34" charset="0"/>
                <a:cs typeface="Arial" pitchFamily="34" charset="0"/>
              </a:rPr>
              <a:t> Ferenccel együtt jártak teológiára, így a közös barátság ihlette az első találkozást.  A lelkész munkássága mellett kiemelendő </a:t>
            </a:r>
            <a:r>
              <a:rPr lang="hu-HU" dirty="0" err="1" smtClean="0">
                <a:latin typeface="Arial" pitchFamily="34" charset="0"/>
                <a:cs typeface="Arial" pitchFamily="34" charset="0"/>
              </a:rPr>
              <a:t>Vitáris</a:t>
            </a:r>
            <a:r>
              <a:rPr lang="hu-HU" dirty="0" smtClean="0">
                <a:latin typeface="Arial" pitchFamily="34" charset="0"/>
                <a:cs typeface="Arial" pitchFamily="34" charset="0"/>
              </a:rPr>
              <a:t> Dániel presbiter tevékenysége, az Ácsi Kinizsi SC elnöke, a helyi vadásztársaság elnöke, aki támogatta a székely kapcsolatfelvételt. </a:t>
            </a:r>
          </a:p>
          <a:p>
            <a:pPr marL="0" indent="0" algn="just">
              <a:lnSpc>
                <a:spcPct val="120000"/>
              </a:lnSpc>
              <a:buNone/>
            </a:pPr>
            <a:r>
              <a:rPr lang="hu-HU" dirty="0" smtClean="0">
                <a:latin typeface="Arial" pitchFamily="34" charset="0"/>
                <a:cs typeface="Arial" pitchFamily="34" charset="0"/>
              </a:rPr>
              <a:t>1992-ben az ácsi lakosok, Molnár István lelkész vezetésével első alkalommal keresték fel Olasztelek község lakóit. Nagy örömmel fogadták Erdélyországban az odaérkező ácsi vendégeket. Évtizedes barátságok köttettek a családok között.  </a:t>
            </a:r>
          </a:p>
          <a:p>
            <a:pPr marL="0" indent="0" algn="just">
              <a:lnSpc>
                <a:spcPct val="120000"/>
              </a:lnSpc>
              <a:buNone/>
            </a:pPr>
            <a:r>
              <a:rPr lang="hu-HU" dirty="0" smtClean="0">
                <a:latin typeface="Arial" pitchFamily="34" charset="0"/>
                <a:cs typeface="Arial" pitchFamily="34" charset="0"/>
              </a:rPr>
              <a:t>A látogatást viszonozták az olaszteleki családok is, és a találkozók egyre ismétlődtek, a barátságok elmélyültek.</a:t>
            </a:r>
          </a:p>
          <a:p>
            <a:pPr marL="0" indent="0" algn="just">
              <a:lnSpc>
                <a:spcPct val="120000"/>
              </a:lnSpc>
              <a:buNone/>
            </a:pPr>
            <a:r>
              <a:rPr lang="hu-HU" dirty="0" smtClean="0">
                <a:latin typeface="Arial" pitchFamily="34" charset="0"/>
                <a:cs typeface="Arial" pitchFamily="34" charset="0"/>
              </a:rPr>
              <a:t>Sajnos a földrajzi távolság mind nehezebbé teszik a csoportos kirándulásokat. Ennek ellenére Olaszteleken nyaranta előfordul, hogy 10-15 ácsi is összetalálkozhat. Közös célunk a kapcsolatok kiszélesítése és a folyamatos együttműködés, értékeink, barátságaink védelme.</a:t>
            </a:r>
          </a:p>
          <a:p>
            <a:endParaRPr lang="hu-HU" dirty="0"/>
          </a:p>
        </p:txBody>
      </p:sp>
      <p:pic>
        <p:nvPicPr>
          <p:cNvPr id="6" name="Kép 5" descr="cimerolaszt2.jpg"/>
          <p:cNvPicPr>
            <a:picLocks noChangeAspect="1"/>
          </p:cNvPicPr>
          <p:nvPr/>
        </p:nvPicPr>
        <p:blipFill>
          <a:blip r:embed="rId2"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pic>
        <p:nvPicPr>
          <p:cNvPr id="4" name="Tartalom helye 3" descr="96 Erdőcsinád csoportkép.jpg"/>
          <p:cNvPicPr>
            <a:picLocks noGrp="1" noChangeAspect="1"/>
          </p:cNvPicPr>
          <p:nvPr>
            <p:ph idx="1"/>
          </p:nvPr>
        </p:nvPicPr>
        <p:blipFill>
          <a:blip r:embed="rId2" cstate="print"/>
          <a:stretch>
            <a:fillRect/>
          </a:stretch>
        </p:blipFill>
        <p:spPr>
          <a:xfrm>
            <a:off x="931029" y="1556792"/>
            <a:ext cx="7313379" cy="4008500"/>
          </a:xfrm>
        </p:spPr>
      </p:pic>
      <p:sp>
        <p:nvSpPr>
          <p:cNvPr id="6" name="Szövegdoboz 5"/>
          <p:cNvSpPr txBox="1"/>
          <p:nvPr/>
        </p:nvSpPr>
        <p:spPr>
          <a:xfrm>
            <a:off x="971600" y="5805264"/>
            <a:ext cx="7200800" cy="646331"/>
          </a:xfrm>
          <a:prstGeom prst="rect">
            <a:avLst/>
          </a:prstGeom>
          <a:noFill/>
        </p:spPr>
        <p:txBody>
          <a:bodyPr wrap="square" rtlCol="0">
            <a:spAutoFit/>
          </a:bodyPr>
          <a:lstStyle/>
          <a:p>
            <a:pPr algn="ctr"/>
            <a:r>
              <a:rPr lang="hu-HU" b="1" dirty="0" smtClean="0"/>
              <a:t>1996. </a:t>
            </a:r>
            <a:r>
              <a:rPr lang="hu-HU" b="1" dirty="0" err="1" smtClean="0"/>
              <a:t>Erdőcsinád</a:t>
            </a:r>
            <a:r>
              <a:rPr lang="hu-HU" b="1" dirty="0" smtClean="0"/>
              <a:t>  - Kirándulók csoportja Ácsról Molnár István vezetésével. </a:t>
            </a:r>
            <a:endParaRPr lang="hu-HU" b="1" dirty="0"/>
          </a:p>
        </p:txBody>
      </p:sp>
      <p:pic>
        <p:nvPicPr>
          <p:cNvPr id="7" name="Kép 6" descr="cimerolaszt2.jpg"/>
          <p:cNvPicPr>
            <a:picLocks noChangeAspect="1"/>
          </p:cNvPicPr>
          <p:nvPr/>
        </p:nvPicPr>
        <p:blipFill>
          <a:blip r:embed="rId3"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pic>
        <p:nvPicPr>
          <p:cNvPr id="4" name="Tartalom helye 3" descr="96 VIII Kolozsvár.jpg"/>
          <p:cNvPicPr>
            <a:picLocks noGrp="1" noChangeAspect="1"/>
          </p:cNvPicPr>
          <p:nvPr>
            <p:ph idx="1"/>
          </p:nvPr>
        </p:nvPicPr>
        <p:blipFill>
          <a:blip r:embed="rId2" cstate="print"/>
          <a:stretch>
            <a:fillRect/>
          </a:stretch>
        </p:blipFill>
        <p:spPr>
          <a:xfrm>
            <a:off x="1691680" y="1484784"/>
            <a:ext cx="5986709" cy="4200892"/>
          </a:xfrm>
        </p:spPr>
      </p:pic>
      <p:sp>
        <p:nvSpPr>
          <p:cNvPr id="5" name="Szövegdoboz 4"/>
          <p:cNvSpPr txBox="1"/>
          <p:nvPr/>
        </p:nvSpPr>
        <p:spPr>
          <a:xfrm>
            <a:off x="1187624" y="5805264"/>
            <a:ext cx="6912768" cy="646331"/>
          </a:xfrm>
          <a:prstGeom prst="rect">
            <a:avLst/>
          </a:prstGeom>
          <a:noFill/>
        </p:spPr>
        <p:txBody>
          <a:bodyPr wrap="square" rtlCol="0">
            <a:spAutoFit/>
          </a:bodyPr>
          <a:lstStyle/>
          <a:p>
            <a:pPr algn="ctr"/>
            <a:r>
              <a:rPr lang="hu-HU" b="1" dirty="0" smtClean="0"/>
              <a:t>1996. Az ácsi vendégek kirándulást tettek Kolozsváron, a magyar történelmi értékeket tekintették meg.</a:t>
            </a:r>
            <a:endParaRPr lang="hu-HU" b="1" dirty="0"/>
          </a:p>
        </p:txBody>
      </p:sp>
      <p:pic>
        <p:nvPicPr>
          <p:cNvPr id="7" name="Kép 6" descr="cimerolaszt2.jpg"/>
          <p:cNvPicPr>
            <a:picLocks noChangeAspect="1"/>
          </p:cNvPicPr>
          <p:nvPr/>
        </p:nvPicPr>
        <p:blipFill>
          <a:blip r:embed="rId3"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sp>
        <p:nvSpPr>
          <p:cNvPr id="5" name="Szövegdoboz 4"/>
          <p:cNvSpPr txBox="1"/>
          <p:nvPr/>
        </p:nvSpPr>
        <p:spPr>
          <a:xfrm>
            <a:off x="683568" y="5949280"/>
            <a:ext cx="7776864" cy="646331"/>
          </a:xfrm>
          <a:prstGeom prst="rect">
            <a:avLst/>
          </a:prstGeom>
          <a:noFill/>
        </p:spPr>
        <p:txBody>
          <a:bodyPr wrap="square" rtlCol="0">
            <a:spAutoFit/>
          </a:bodyPr>
          <a:lstStyle/>
          <a:p>
            <a:pPr algn="ctr"/>
            <a:r>
              <a:rPr lang="hu-HU" b="1" dirty="0" smtClean="0"/>
              <a:t>2000. Olasztelek – Ácsiak az olaszteleki barátaik körében. Az erdélyi vendégszeretetnek hála a családok közötti barátságok egyre erősödnek.</a:t>
            </a:r>
            <a:endParaRPr lang="hu-HU" b="1" dirty="0"/>
          </a:p>
        </p:txBody>
      </p:sp>
      <p:pic>
        <p:nvPicPr>
          <p:cNvPr id="7" name="Tartalom helye 6" descr="2000 VIII Olasztelek .jpg"/>
          <p:cNvPicPr>
            <a:picLocks noGrp="1" noChangeAspect="1"/>
          </p:cNvPicPr>
          <p:nvPr>
            <p:ph idx="1"/>
          </p:nvPr>
        </p:nvPicPr>
        <p:blipFill>
          <a:blip r:embed="rId2" cstate="print"/>
          <a:stretch>
            <a:fillRect/>
          </a:stretch>
        </p:blipFill>
        <p:spPr>
          <a:xfrm>
            <a:off x="1475656" y="1340768"/>
            <a:ext cx="6192688" cy="4451266"/>
          </a:xfrm>
        </p:spPr>
      </p:pic>
      <p:pic>
        <p:nvPicPr>
          <p:cNvPr id="8" name="Kép 7" descr="cimerolaszt2.jpg"/>
          <p:cNvPicPr>
            <a:picLocks noChangeAspect="1"/>
          </p:cNvPicPr>
          <p:nvPr/>
        </p:nvPicPr>
        <p:blipFill>
          <a:blip r:embed="rId3"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pic>
        <p:nvPicPr>
          <p:cNvPr id="4" name="Tartalom helye 3" descr="erdély, saját 356.jpg"/>
          <p:cNvPicPr>
            <a:picLocks noGrp="1" noChangeAspect="1"/>
          </p:cNvPicPr>
          <p:nvPr>
            <p:ph idx="1"/>
          </p:nvPr>
        </p:nvPicPr>
        <p:blipFill>
          <a:blip r:embed="rId2" cstate="print"/>
          <a:stretch>
            <a:fillRect/>
          </a:stretch>
        </p:blipFill>
        <p:spPr>
          <a:xfrm>
            <a:off x="1619672" y="1412776"/>
            <a:ext cx="6034616" cy="4525962"/>
          </a:xfrm>
        </p:spPr>
      </p:pic>
      <p:sp>
        <p:nvSpPr>
          <p:cNvPr id="5" name="Szövegdoboz 4"/>
          <p:cNvSpPr txBox="1"/>
          <p:nvPr/>
        </p:nvSpPr>
        <p:spPr>
          <a:xfrm>
            <a:off x="1907704" y="6021288"/>
            <a:ext cx="5472608" cy="646331"/>
          </a:xfrm>
          <a:prstGeom prst="rect">
            <a:avLst/>
          </a:prstGeom>
          <a:noFill/>
        </p:spPr>
        <p:txBody>
          <a:bodyPr wrap="square" rtlCol="0">
            <a:spAutoFit/>
          </a:bodyPr>
          <a:lstStyle/>
          <a:p>
            <a:pPr algn="ctr"/>
            <a:r>
              <a:rPr lang="hu-HU" b="1" dirty="0" smtClean="0"/>
              <a:t>2009. Ácsiak a Gyilkos tónál az olaszteleki vendéglátók társaságában.</a:t>
            </a:r>
            <a:endParaRPr lang="hu-HU" b="1" dirty="0"/>
          </a:p>
        </p:txBody>
      </p:sp>
      <p:pic>
        <p:nvPicPr>
          <p:cNvPr id="7" name="Kép 6" descr="cimerolaszt2.jpg"/>
          <p:cNvPicPr>
            <a:picLocks noChangeAspect="1"/>
          </p:cNvPicPr>
          <p:nvPr/>
        </p:nvPicPr>
        <p:blipFill>
          <a:blip r:embed="rId3"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sp>
        <p:nvSpPr>
          <p:cNvPr id="3" name="Tartalom helye 2"/>
          <p:cNvSpPr>
            <a:spLocks noGrp="1"/>
          </p:cNvSpPr>
          <p:nvPr>
            <p:ph idx="1"/>
          </p:nvPr>
        </p:nvSpPr>
        <p:spPr/>
        <p:txBody>
          <a:bodyPr>
            <a:normAutofit/>
          </a:bodyPr>
          <a:lstStyle/>
          <a:p>
            <a:pPr marL="0" indent="0" algn="just">
              <a:buNone/>
            </a:pPr>
            <a:r>
              <a:rPr lang="hu-HU" sz="2000" dirty="0" smtClean="0">
                <a:latin typeface="Arial" pitchFamily="34" charset="0"/>
                <a:cs typeface="Arial" pitchFamily="34" charset="0"/>
              </a:rPr>
              <a:t>2011. nyarán a helyi sportegyesület meghívására Olasztelken jártunk. Közös célunk az volt, hogy felelevenítsük a református egyházak közötti régi kapcsolatot és elmélyítsük a sport vonalán is, meglévő emberi kapcsolatokra, barátságokra támaszkodva. </a:t>
            </a:r>
          </a:p>
          <a:p>
            <a:pPr marL="0" indent="0" algn="just">
              <a:buNone/>
            </a:pPr>
            <a:r>
              <a:rPr lang="hu-HU" sz="2000" dirty="0" smtClean="0">
                <a:latin typeface="Arial" pitchFamily="34" charset="0"/>
                <a:cs typeface="Arial" pitchFamily="34" charset="0"/>
              </a:rPr>
              <a:t>Olasztelek sportegyesülete felajánlásaként  létrehoztuk a Vitális Dániel  Emlék Kupát, amelyet az ácsi és az olasztelki öregfiúk barátságos labdarúgó tornák győztesének adományozunk. Első alkalommal az ácsi labdarúgók bizonyultak eredményesebbnek. A mérkőzés végeredménye: 3.2, Ács javára. </a:t>
            </a:r>
          </a:p>
          <a:p>
            <a:pPr marL="0" indent="0" algn="just">
              <a:buNone/>
            </a:pPr>
            <a:r>
              <a:rPr lang="hu-HU" sz="2000" dirty="0" smtClean="0">
                <a:latin typeface="Arial" pitchFamily="34" charset="0"/>
                <a:cs typeface="Arial" pitchFamily="34" charset="0"/>
              </a:rPr>
              <a:t>Az 1 napos kirándulás, mint az olaszteleki, mind az ácsi sportbarátok részéről nagyon tartalmas élményeket hozott és  a családok vendégszeretetére még sokáig szívesen emlékszünk. </a:t>
            </a:r>
            <a:endParaRPr lang="hu-HU" sz="2000" dirty="0">
              <a:latin typeface="Arial" pitchFamily="34" charset="0"/>
              <a:cs typeface="Arial" pitchFamily="34" charset="0"/>
            </a:endParaRPr>
          </a:p>
        </p:txBody>
      </p:sp>
      <p:pic>
        <p:nvPicPr>
          <p:cNvPr id="5" name="Kép 4" descr="cimerolaszt2.jpg"/>
          <p:cNvPicPr>
            <a:picLocks noChangeAspect="1"/>
          </p:cNvPicPr>
          <p:nvPr/>
        </p:nvPicPr>
        <p:blipFill>
          <a:blip r:embed="rId2"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pic>
        <p:nvPicPr>
          <p:cNvPr id="5" name="Kép 4" descr="Térkép_Ács-Aranyos.jpg"/>
          <p:cNvPicPr>
            <a:picLocks noChangeAspect="1"/>
          </p:cNvPicPr>
          <p:nvPr/>
        </p:nvPicPr>
        <p:blipFill>
          <a:blip r:embed="rId2" cstate="print"/>
          <a:stretch>
            <a:fillRect/>
          </a:stretch>
        </p:blipFill>
        <p:spPr>
          <a:xfrm>
            <a:off x="1691680" y="1484784"/>
            <a:ext cx="5760000" cy="4168800"/>
          </a:xfrm>
          <a:prstGeom prst="rect">
            <a:avLst/>
          </a:prstGeom>
        </p:spPr>
      </p:pic>
      <p:pic>
        <p:nvPicPr>
          <p:cNvPr id="6" name="Kép 5" descr="Aranyos címere átlátszó háttérrel-1.png"/>
          <p:cNvPicPr>
            <a:picLocks noChangeAspect="1"/>
          </p:cNvPicPr>
          <p:nvPr/>
        </p:nvPicPr>
        <p:blipFill>
          <a:blip r:embed="rId3"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
        <p:nvSpPr>
          <p:cNvPr id="7" name="Szövegdoboz 6"/>
          <p:cNvSpPr txBox="1"/>
          <p:nvPr/>
        </p:nvSpPr>
        <p:spPr>
          <a:xfrm>
            <a:off x="755576" y="5877272"/>
            <a:ext cx="7488832" cy="646331"/>
          </a:xfrm>
          <a:prstGeom prst="rect">
            <a:avLst/>
          </a:prstGeom>
          <a:noFill/>
        </p:spPr>
        <p:txBody>
          <a:bodyPr wrap="square" rtlCol="0">
            <a:spAutoFit/>
          </a:bodyPr>
          <a:lstStyle/>
          <a:p>
            <a:pPr algn="ctr"/>
            <a:r>
              <a:rPr lang="hu-HU" b="1" dirty="0" smtClean="0"/>
              <a:t>A testvér települések földrajzilag egymás mellett, a Duna két partján, a közös országhatár mentén találhatóak. </a:t>
            </a:r>
            <a:endParaRPr lang="hu-HU" b="1" dirty="0"/>
          </a:p>
        </p:txBody>
      </p:sp>
    </p:spTree>
  </p:cSld>
  <p:clrMapOvr>
    <a:masterClrMapping/>
  </p:clrMapOvr>
  <p:transition spd="med">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pic>
        <p:nvPicPr>
          <p:cNvPr id="5" name="Tartalom helye 4" descr="P7080330.JPG"/>
          <p:cNvPicPr>
            <a:picLocks noGrp="1" noChangeAspect="1"/>
          </p:cNvPicPr>
          <p:nvPr>
            <p:ph idx="1"/>
          </p:nvPr>
        </p:nvPicPr>
        <p:blipFill>
          <a:blip r:embed="rId2" cstate="print"/>
          <a:stretch>
            <a:fillRect/>
          </a:stretch>
        </p:blipFill>
        <p:spPr>
          <a:xfrm>
            <a:off x="395536" y="1628800"/>
            <a:ext cx="4035953" cy="3026965"/>
          </a:xfrm>
        </p:spPr>
      </p:pic>
      <p:pic>
        <p:nvPicPr>
          <p:cNvPr id="6" name="Kép 5" descr="P7080322.JPG"/>
          <p:cNvPicPr>
            <a:picLocks noChangeAspect="1"/>
          </p:cNvPicPr>
          <p:nvPr/>
        </p:nvPicPr>
        <p:blipFill>
          <a:blip r:embed="rId3" cstate="print"/>
          <a:stretch>
            <a:fillRect/>
          </a:stretch>
        </p:blipFill>
        <p:spPr>
          <a:xfrm>
            <a:off x="4716016" y="1628800"/>
            <a:ext cx="4032472" cy="3024000"/>
          </a:xfrm>
          <a:prstGeom prst="rect">
            <a:avLst/>
          </a:prstGeom>
        </p:spPr>
      </p:pic>
      <p:pic>
        <p:nvPicPr>
          <p:cNvPr id="8" name="Kép 7" descr="cimerolaszt2.jpg"/>
          <p:cNvPicPr>
            <a:picLocks noChangeAspect="1"/>
          </p:cNvPicPr>
          <p:nvPr/>
        </p:nvPicPr>
        <p:blipFill>
          <a:blip r:embed="rId4"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
        <p:nvSpPr>
          <p:cNvPr id="7" name="Szövegdoboz 6"/>
          <p:cNvSpPr txBox="1"/>
          <p:nvPr/>
        </p:nvSpPr>
        <p:spPr>
          <a:xfrm>
            <a:off x="1835696" y="5229200"/>
            <a:ext cx="5688632" cy="646331"/>
          </a:xfrm>
          <a:prstGeom prst="rect">
            <a:avLst/>
          </a:prstGeom>
          <a:noFill/>
        </p:spPr>
        <p:txBody>
          <a:bodyPr wrap="square" rtlCol="0">
            <a:spAutoFit/>
          </a:bodyPr>
          <a:lstStyle/>
          <a:p>
            <a:pPr algn="ctr"/>
            <a:r>
              <a:rPr lang="hu-HU" b="1" dirty="0" smtClean="0"/>
              <a:t>Az ácsi vendégeket szívesen fogadják, terített asztal mellett beszélgetnek a sportbarátok. </a:t>
            </a:r>
            <a:endParaRPr lang="hu-HU" b="1" dirty="0"/>
          </a:p>
        </p:txBody>
      </p:sp>
    </p:spTree>
  </p:cSld>
  <p:clrMapOvr>
    <a:masterClrMapping/>
  </p:clrMapOvr>
  <p:transition spd="med">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pic>
        <p:nvPicPr>
          <p:cNvPr id="5" name="Tartalom helye 4" descr="Olasztelek csapatkép.jpg"/>
          <p:cNvPicPr>
            <a:picLocks noGrp="1" noChangeAspect="1"/>
          </p:cNvPicPr>
          <p:nvPr>
            <p:ph idx="1"/>
          </p:nvPr>
        </p:nvPicPr>
        <p:blipFill>
          <a:blip r:embed="rId2" cstate="print"/>
          <a:stretch>
            <a:fillRect/>
          </a:stretch>
        </p:blipFill>
        <p:spPr>
          <a:xfrm>
            <a:off x="395536" y="1412776"/>
            <a:ext cx="4032001" cy="3024000"/>
          </a:xfrm>
        </p:spPr>
      </p:pic>
      <p:pic>
        <p:nvPicPr>
          <p:cNvPr id="6" name="Kép 5" descr="Ácsi csapat.jpg"/>
          <p:cNvPicPr>
            <a:picLocks noChangeAspect="1"/>
          </p:cNvPicPr>
          <p:nvPr/>
        </p:nvPicPr>
        <p:blipFill>
          <a:blip r:embed="rId3" cstate="print"/>
          <a:stretch>
            <a:fillRect/>
          </a:stretch>
        </p:blipFill>
        <p:spPr>
          <a:xfrm>
            <a:off x="4716016" y="1412776"/>
            <a:ext cx="4032000" cy="3024000"/>
          </a:xfrm>
          <a:prstGeom prst="rect">
            <a:avLst/>
          </a:prstGeom>
        </p:spPr>
      </p:pic>
      <p:pic>
        <p:nvPicPr>
          <p:cNvPr id="7" name="Kép 6" descr="Vándor kupa.jpg"/>
          <p:cNvPicPr>
            <a:picLocks noChangeAspect="1"/>
          </p:cNvPicPr>
          <p:nvPr/>
        </p:nvPicPr>
        <p:blipFill>
          <a:blip r:embed="rId4" cstate="print"/>
          <a:stretch>
            <a:fillRect/>
          </a:stretch>
        </p:blipFill>
        <p:spPr>
          <a:xfrm>
            <a:off x="3347864" y="3933056"/>
            <a:ext cx="2438400" cy="1828800"/>
          </a:xfrm>
          <a:prstGeom prst="rect">
            <a:avLst/>
          </a:prstGeom>
        </p:spPr>
      </p:pic>
      <p:pic>
        <p:nvPicPr>
          <p:cNvPr id="9" name="Kép 8" descr="cimerolaszt2.jpg"/>
          <p:cNvPicPr>
            <a:picLocks noChangeAspect="1"/>
          </p:cNvPicPr>
          <p:nvPr/>
        </p:nvPicPr>
        <p:blipFill>
          <a:blip r:embed="rId5"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
        <p:nvSpPr>
          <p:cNvPr id="10" name="Szövegdoboz 9"/>
          <p:cNvSpPr txBox="1"/>
          <p:nvPr/>
        </p:nvSpPr>
        <p:spPr>
          <a:xfrm>
            <a:off x="539552" y="4797152"/>
            <a:ext cx="2520280" cy="369332"/>
          </a:xfrm>
          <a:prstGeom prst="rect">
            <a:avLst/>
          </a:prstGeom>
          <a:noFill/>
        </p:spPr>
        <p:txBody>
          <a:bodyPr wrap="square" rtlCol="0">
            <a:spAutoFit/>
          </a:bodyPr>
          <a:lstStyle/>
          <a:p>
            <a:pPr algn="ctr"/>
            <a:r>
              <a:rPr lang="hu-HU" b="1" dirty="0" smtClean="0"/>
              <a:t>A hazai csapat játékosai</a:t>
            </a:r>
            <a:endParaRPr lang="hu-HU" b="1" dirty="0"/>
          </a:p>
        </p:txBody>
      </p:sp>
      <p:sp>
        <p:nvSpPr>
          <p:cNvPr id="11" name="Szövegdoboz 10"/>
          <p:cNvSpPr txBox="1"/>
          <p:nvPr/>
        </p:nvSpPr>
        <p:spPr>
          <a:xfrm>
            <a:off x="6012160" y="4797152"/>
            <a:ext cx="2232248" cy="646331"/>
          </a:xfrm>
          <a:prstGeom prst="rect">
            <a:avLst/>
          </a:prstGeom>
          <a:noFill/>
        </p:spPr>
        <p:txBody>
          <a:bodyPr wrap="square" rtlCol="0">
            <a:spAutoFit/>
          </a:bodyPr>
          <a:lstStyle/>
          <a:p>
            <a:pPr algn="ctr"/>
            <a:r>
              <a:rPr lang="hu-HU" b="1" dirty="0" smtClean="0"/>
              <a:t>A vendég csapat játékosai</a:t>
            </a:r>
            <a:endParaRPr lang="hu-HU" b="1" dirty="0"/>
          </a:p>
        </p:txBody>
      </p:sp>
      <p:sp>
        <p:nvSpPr>
          <p:cNvPr id="12" name="Szövegdoboz 11"/>
          <p:cNvSpPr txBox="1"/>
          <p:nvPr/>
        </p:nvSpPr>
        <p:spPr>
          <a:xfrm>
            <a:off x="3203848" y="5877272"/>
            <a:ext cx="2808312" cy="646331"/>
          </a:xfrm>
          <a:prstGeom prst="rect">
            <a:avLst/>
          </a:prstGeom>
          <a:noFill/>
        </p:spPr>
        <p:txBody>
          <a:bodyPr wrap="square" rtlCol="0">
            <a:spAutoFit/>
          </a:bodyPr>
          <a:lstStyle/>
          <a:p>
            <a:pPr algn="ctr"/>
            <a:r>
              <a:rPr lang="hu-HU" b="1" dirty="0" err="1" smtClean="0"/>
              <a:t>Vitáris</a:t>
            </a:r>
            <a:r>
              <a:rPr lang="hu-HU" b="1" dirty="0" smtClean="0"/>
              <a:t> Dániel Emlék Kupa a győztes csapat jutalma</a:t>
            </a:r>
            <a:endParaRPr lang="hu-HU" b="1" dirty="0"/>
          </a:p>
        </p:txBody>
      </p:sp>
    </p:spTree>
  </p:cSld>
  <p:clrMapOvr>
    <a:masterClrMapping/>
  </p:clrMapOvr>
  <p:transition spd="med">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smtClean="0"/>
              <a:t>Olasztelek</a:t>
            </a:r>
            <a:endParaRPr lang="hu-HU" b="1" dirty="0"/>
          </a:p>
        </p:txBody>
      </p:sp>
      <p:pic>
        <p:nvPicPr>
          <p:cNvPr id="4" name="Tartalom helye 3" descr="P7080352.JPG"/>
          <p:cNvPicPr>
            <a:picLocks noGrp="1" noChangeAspect="1"/>
          </p:cNvPicPr>
          <p:nvPr>
            <p:ph idx="1"/>
          </p:nvPr>
        </p:nvPicPr>
        <p:blipFill>
          <a:blip r:embed="rId2" cstate="print"/>
          <a:stretch>
            <a:fillRect/>
          </a:stretch>
        </p:blipFill>
        <p:spPr>
          <a:xfrm>
            <a:off x="1630892" y="1484784"/>
            <a:ext cx="6034616" cy="4525962"/>
          </a:xfrm>
        </p:spPr>
      </p:pic>
      <p:pic>
        <p:nvPicPr>
          <p:cNvPr id="5" name="Kép 4" descr="cimerolaszt2.jpg"/>
          <p:cNvPicPr>
            <a:picLocks noChangeAspect="1"/>
          </p:cNvPicPr>
          <p:nvPr/>
        </p:nvPicPr>
        <p:blipFill>
          <a:blip r:embed="rId3" cstate="print"/>
          <a:stretch>
            <a:fillRect/>
          </a:stretch>
        </p:blipFill>
        <p:spPr>
          <a:xfrm>
            <a:off x="7812360" y="188640"/>
            <a:ext cx="678622" cy="792000"/>
          </a:xfrm>
          <a:prstGeom prst="rect">
            <a:avLst/>
          </a:prstGeom>
          <a:effectLst>
            <a:outerShdw blurRad="50800" dist="38100" dir="2700000" algn="tl" rotWithShape="0">
              <a:prstClr val="black">
                <a:alpha val="40000"/>
              </a:prstClr>
            </a:outerShdw>
          </a:effectLst>
        </p:spPr>
      </p:pic>
      <p:sp>
        <p:nvSpPr>
          <p:cNvPr id="6" name="Szövegdoboz 5"/>
          <p:cNvSpPr txBox="1"/>
          <p:nvPr/>
        </p:nvSpPr>
        <p:spPr>
          <a:xfrm>
            <a:off x="971600" y="6093296"/>
            <a:ext cx="7200800" cy="369332"/>
          </a:xfrm>
          <a:prstGeom prst="rect">
            <a:avLst/>
          </a:prstGeom>
          <a:noFill/>
        </p:spPr>
        <p:txBody>
          <a:bodyPr wrap="square" rtlCol="0">
            <a:spAutoFit/>
          </a:bodyPr>
          <a:lstStyle/>
          <a:p>
            <a:pPr algn="ctr"/>
            <a:r>
              <a:rPr lang="hu-HU" b="1" dirty="0" smtClean="0"/>
              <a:t>Az önkormányzatok vezetése közösen szurkol a pálya széléről</a:t>
            </a:r>
            <a:endParaRPr lang="hu-HU" b="1" dirty="0"/>
          </a:p>
        </p:txBody>
      </p:sp>
    </p:spTree>
  </p:cSld>
  <p:clrMapOvr>
    <a:masterClrMapping/>
  </p:clrMapOvr>
  <p:transition spd="med">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Bois-bernard</a:t>
            </a:r>
            <a:endParaRPr lang="hu-HU" b="1" dirty="0"/>
          </a:p>
        </p:txBody>
      </p:sp>
      <p:sp>
        <p:nvSpPr>
          <p:cNvPr id="3" name="Tartalom helye 2"/>
          <p:cNvSpPr>
            <a:spLocks noGrp="1"/>
          </p:cNvSpPr>
          <p:nvPr>
            <p:ph idx="1"/>
          </p:nvPr>
        </p:nvSpPr>
        <p:spPr>
          <a:xfrm>
            <a:off x="251520" y="1484784"/>
            <a:ext cx="8686800" cy="5040560"/>
          </a:xfrm>
        </p:spPr>
        <p:txBody>
          <a:bodyPr>
            <a:noAutofit/>
          </a:bodyPr>
          <a:lstStyle/>
          <a:p>
            <a:pPr marL="0" indent="0" algn="just">
              <a:buNone/>
            </a:pPr>
            <a:r>
              <a:rPr lang="hu-HU" sz="1600" dirty="0" smtClean="0">
                <a:latin typeface="Arial" pitchFamily="34" charset="0"/>
                <a:cs typeface="Arial" pitchFamily="34" charset="0"/>
              </a:rPr>
              <a:t>10 éve a franciák egy másik magyar településsel, </a:t>
            </a:r>
            <a:r>
              <a:rPr lang="hu-HU" sz="1600" dirty="0" err="1" smtClean="0">
                <a:latin typeface="Arial" pitchFamily="34" charset="0"/>
                <a:cs typeface="Arial" pitchFamily="34" charset="0"/>
              </a:rPr>
              <a:t>Almásfűzitővel</a:t>
            </a:r>
            <a:r>
              <a:rPr lang="hu-HU" sz="1600" dirty="0" smtClean="0">
                <a:latin typeface="Arial" pitchFamily="34" charset="0"/>
                <a:cs typeface="Arial" pitchFamily="34" charset="0"/>
              </a:rPr>
              <a:t> vették fel a sportkapcsolatot. Az összekötő kapocs az asztali tenisz iránti szeretet volt. A magyar csapathoz ácsi játékosok is csatlakoztak. </a:t>
            </a:r>
          </a:p>
          <a:p>
            <a:pPr marL="0" indent="0" algn="just">
              <a:buNone/>
            </a:pPr>
            <a:r>
              <a:rPr lang="hu-HU" sz="1600" dirty="0" smtClean="0">
                <a:latin typeface="Arial" pitchFamily="34" charset="0"/>
                <a:cs typeface="Arial" pitchFamily="34" charset="0"/>
              </a:rPr>
              <a:t>Ezt a 10 évvel ezelőtti sportkapcsolatot 2011.-ben újítottuk fel.  A kapcsolattartó a franciák részéről </a:t>
            </a:r>
            <a:r>
              <a:rPr lang="hu-HU" sz="1600" dirty="0" err="1" smtClean="0">
                <a:latin typeface="Arial" pitchFamily="34" charset="0"/>
                <a:cs typeface="Arial" pitchFamily="34" charset="0"/>
              </a:rPr>
              <a:t>Hustyán</a:t>
            </a:r>
            <a:r>
              <a:rPr lang="hu-HU" sz="1600" dirty="0" smtClean="0">
                <a:latin typeface="Arial" pitchFamily="34" charset="0"/>
                <a:cs typeface="Arial" pitchFamily="34" charset="0"/>
              </a:rPr>
              <a:t> Rudolf, akinek a nagyszülei Magyarországról </a:t>
            </a:r>
            <a:r>
              <a:rPr lang="hu-HU" sz="1600" dirty="0" err="1" smtClean="0">
                <a:latin typeface="Arial" pitchFamily="34" charset="0"/>
                <a:cs typeface="Arial" pitchFamily="34" charset="0"/>
              </a:rPr>
              <a:t>vándoltak</a:t>
            </a:r>
            <a:r>
              <a:rPr lang="hu-HU" sz="1600" dirty="0" smtClean="0">
                <a:latin typeface="Arial" pitchFamily="34" charset="0"/>
                <a:cs typeface="Arial" pitchFamily="34" charset="0"/>
              </a:rPr>
              <a:t> ki, így már Rudi bácsi kint, francia földön született. Rudi bácsi látogatóban volt 2011-ben az Ácson élő unokatestvérénél. Amikor városunkban járt, a találkozóra meghívták Lakatos Béla polgármestert is. Ekkor született meg az ötlet, hogy a két település ismerje meg egymást, lakossága a civil szervezeteken, elsősorban sport vonalon kössön szorosabb barátságot.  </a:t>
            </a:r>
          </a:p>
          <a:p>
            <a:pPr marL="0" indent="0" algn="just">
              <a:buNone/>
            </a:pPr>
            <a:r>
              <a:rPr lang="hu-HU" sz="1600" dirty="0" smtClean="0">
                <a:latin typeface="Arial" pitchFamily="34" charset="0"/>
                <a:cs typeface="Arial" pitchFamily="34" charset="0"/>
              </a:rPr>
              <a:t>2012-ben 12 főből álló vendégdelegáció érkezett, a francia település polgármester asszonyával,  valamint asztali tenisz játékosokkal együtt.</a:t>
            </a:r>
          </a:p>
          <a:p>
            <a:pPr marL="0" indent="0" algn="just">
              <a:buNone/>
            </a:pPr>
            <a:r>
              <a:rPr lang="hu-HU" sz="1600" dirty="0" smtClean="0">
                <a:latin typeface="Arial" pitchFamily="34" charset="0"/>
                <a:cs typeface="Arial" pitchFamily="34" charset="0"/>
              </a:rPr>
              <a:t>A vendégek 4 tartalmas napot töltöttek Ácson, ebből egy nap a sportversenyé volt:. Több mérkőzést játszottak az ácsi, az </a:t>
            </a:r>
            <a:r>
              <a:rPr lang="hu-HU" sz="1600" dirty="0" err="1" smtClean="0">
                <a:latin typeface="Arial" pitchFamily="34" charset="0"/>
                <a:cs typeface="Arial" pitchFamily="34" charset="0"/>
              </a:rPr>
              <a:t>almásfűzitői</a:t>
            </a:r>
            <a:r>
              <a:rPr lang="hu-HU" sz="1600" dirty="0" smtClean="0">
                <a:latin typeface="Arial" pitchFamily="34" charset="0"/>
                <a:cs typeface="Arial" pitchFamily="34" charset="0"/>
              </a:rPr>
              <a:t> és a francia játékosok, mind egyéniben, mind csapatban is megmérkőztek egymással. </a:t>
            </a:r>
          </a:p>
          <a:p>
            <a:pPr marL="0" indent="0" algn="just">
              <a:buNone/>
            </a:pPr>
            <a:r>
              <a:rPr lang="hu-HU" sz="1600" dirty="0" smtClean="0">
                <a:latin typeface="Arial" pitchFamily="34" charset="0"/>
                <a:cs typeface="Arial" pitchFamily="34" charset="0"/>
              </a:rPr>
              <a:t>A francia látogatókat szíves örömest fogadták a helyi családok. Az itt töltött napokban kirándulásokat szerveztünk részükre, a környék nevezetességeit, és a fővárost is megismertettük vendégeinkkel. </a:t>
            </a:r>
          </a:p>
        </p:txBody>
      </p:sp>
      <p:pic>
        <p:nvPicPr>
          <p:cNvPr id="6" name="Kép 5" descr="Bois_Bernard címere átlátszó háttérrel-1.png"/>
          <p:cNvPicPr>
            <a:picLocks noChangeAspect="1"/>
          </p:cNvPicPr>
          <p:nvPr/>
        </p:nvPicPr>
        <p:blipFill>
          <a:blip r:embed="rId2" cstate="print"/>
          <a:stretch>
            <a:fillRect/>
          </a:stretch>
        </p:blipFill>
        <p:spPr>
          <a:xfrm>
            <a:off x="7835245" y="260736"/>
            <a:ext cx="625187" cy="792000"/>
          </a:xfrm>
          <a:prstGeom prst="rect">
            <a:avLst/>
          </a:prstGeom>
          <a:effectLst>
            <a:outerShdw blurRad="63500" dist="508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Bois-bernard</a:t>
            </a:r>
            <a:endParaRPr lang="hu-HU" b="1" dirty="0"/>
          </a:p>
        </p:txBody>
      </p:sp>
      <p:pic>
        <p:nvPicPr>
          <p:cNvPr id="5" name="Tartalom helye 4" descr="IMG_7468.JPG"/>
          <p:cNvPicPr>
            <a:picLocks noGrp="1" noChangeAspect="1"/>
          </p:cNvPicPr>
          <p:nvPr>
            <p:ph idx="1"/>
          </p:nvPr>
        </p:nvPicPr>
        <p:blipFill>
          <a:blip r:embed="rId2" cstate="print"/>
          <a:stretch>
            <a:fillRect/>
          </a:stretch>
        </p:blipFill>
        <p:spPr>
          <a:xfrm>
            <a:off x="1691680" y="1629200"/>
            <a:ext cx="5760640" cy="3842292"/>
          </a:xfrm>
        </p:spPr>
      </p:pic>
      <p:pic>
        <p:nvPicPr>
          <p:cNvPr id="6" name="Kép 5" descr="Bois_Bernard címere átlátszó háttérrel-1.png"/>
          <p:cNvPicPr>
            <a:picLocks noChangeAspect="1"/>
          </p:cNvPicPr>
          <p:nvPr/>
        </p:nvPicPr>
        <p:blipFill>
          <a:blip r:embed="rId3" cstate="print"/>
          <a:stretch>
            <a:fillRect/>
          </a:stretch>
        </p:blipFill>
        <p:spPr>
          <a:xfrm>
            <a:off x="7835245" y="260736"/>
            <a:ext cx="625187" cy="792000"/>
          </a:xfrm>
          <a:prstGeom prst="rect">
            <a:avLst/>
          </a:prstGeom>
          <a:effectLst>
            <a:outerShdw blurRad="63500" dist="50800" dir="2700000" algn="tl" rotWithShape="0">
              <a:prstClr val="black">
                <a:alpha val="40000"/>
              </a:prstClr>
            </a:outerShdw>
          </a:effectLst>
        </p:spPr>
      </p:pic>
      <p:sp>
        <p:nvSpPr>
          <p:cNvPr id="7" name="Szövegdoboz 6"/>
          <p:cNvSpPr txBox="1"/>
          <p:nvPr/>
        </p:nvSpPr>
        <p:spPr>
          <a:xfrm>
            <a:off x="1763688" y="5877272"/>
            <a:ext cx="5760640" cy="369332"/>
          </a:xfrm>
          <a:prstGeom prst="rect">
            <a:avLst/>
          </a:prstGeom>
          <a:noFill/>
        </p:spPr>
        <p:txBody>
          <a:bodyPr wrap="square" rtlCol="0">
            <a:spAutoFit/>
          </a:bodyPr>
          <a:lstStyle/>
          <a:p>
            <a:pPr algn="ctr"/>
            <a:r>
              <a:rPr lang="hu-HU" b="1" dirty="0" smtClean="0"/>
              <a:t>Francia vendégeink fogadása, közös pohárköszöntő</a:t>
            </a:r>
            <a:endParaRPr lang="hu-HU" b="1" dirty="0"/>
          </a:p>
        </p:txBody>
      </p:sp>
    </p:spTree>
  </p:cSld>
  <p:clrMapOvr>
    <a:masterClrMapping/>
  </p:clrMapOvr>
  <p:transition spd="med">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Bois-bernard</a:t>
            </a:r>
            <a:endParaRPr lang="hu-HU" b="1" dirty="0"/>
          </a:p>
        </p:txBody>
      </p:sp>
      <p:pic>
        <p:nvPicPr>
          <p:cNvPr id="4" name="Tartalom helye 3" descr="IMG_7486.JPG"/>
          <p:cNvPicPr>
            <a:picLocks noGrp="1" noChangeAspect="1"/>
          </p:cNvPicPr>
          <p:nvPr>
            <p:ph idx="1"/>
          </p:nvPr>
        </p:nvPicPr>
        <p:blipFill>
          <a:blip r:embed="rId2" cstate="print"/>
          <a:stretch>
            <a:fillRect/>
          </a:stretch>
        </p:blipFill>
        <p:spPr>
          <a:xfrm>
            <a:off x="1691680" y="1675357"/>
            <a:ext cx="5760000" cy="3841875"/>
          </a:xfrm>
        </p:spPr>
      </p:pic>
      <p:pic>
        <p:nvPicPr>
          <p:cNvPr id="6" name="Kép 5" descr="Bois_Bernard címere átlátszó háttérrel-1.png"/>
          <p:cNvPicPr>
            <a:picLocks noChangeAspect="1"/>
          </p:cNvPicPr>
          <p:nvPr/>
        </p:nvPicPr>
        <p:blipFill>
          <a:blip r:embed="rId3" cstate="print"/>
          <a:stretch>
            <a:fillRect/>
          </a:stretch>
        </p:blipFill>
        <p:spPr>
          <a:xfrm>
            <a:off x="7835245" y="260736"/>
            <a:ext cx="625187" cy="792000"/>
          </a:xfrm>
          <a:prstGeom prst="rect">
            <a:avLst/>
          </a:prstGeom>
          <a:effectLst>
            <a:outerShdw blurRad="63500" dist="50800" dir="2700000" algn="tl" rotWithShape="0">
              <a:prstClr val="black">
                <a:alpha val="40000"/>
              </a:prstClr>
            </a:outerShdw>
          </a:effectLst>
        </p:spPr>
      </p:pic>
      <p:sp>
        <p:nvSpPr>
          <p:cNvPr id="5" name="Szövegdoboz 4"/>
          <p:cNvSpPr txBox="1"/>
          <p:nvPr/>
        </p:nvSpPr>
        <p:spPr>
          <a:xfrm>
            <a:off x="2051720" y="5733256"/>
            <a:ext cx="5328592" cy="646331"/>
          </a:xfrm>
          <a:prstGeom prst="rect">
            <a:avLst/>
          </a:prstGeom>
          <a:noFill/>
        </p:spPr>
        <p:txBody>
          <a:bodyPr wrap="square" rtlCol="0">
            <a:spAutoFit/>
          </a:bodyPr>
          <a:lstStyle/>
          <a:p>
            <a:pPr algn="ctr"/>
            <a:r>
              <a:rPr lang="hu-HU" b="1" dirty="0" smtClean="0"/>
              <a:t>Az itt töltött szép napok emlékére, a baráti kapcsolat megerősítésére fát ültettünk a Zichy parkban.</a:t>
            </a:r>
            <a:endParaRPr lang="hu-HU" b="1" dirty="0"/>
          </a:p>
        </p:txBody>
      </p:sp>
    </p:spTree>
  </p:cSld>
  <p:clrMapOvr>
    <a:masterClrMapping/>
  </p:clrMapOvr>
  <p:transition spd="med">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Bois-bernard</a:t>
            </a:r>
            <a:endParaRPr lang="hu-HU" b="1" dirty="0"/>
          </a:p>
        </p:txBody>
      </p:sp>
      <p:pic>
        <p:nvPicPr>
          <p:cNvPr id="4" name="Tartalom helye 3" descr="IMG_7503.JPG"/>
          <p:cNvPicPr>
            <a:picLocks noGrp="1" noChangeAspect="1"/>
          </p:cNvPicPr>
          <p:nvPr>
            <p:ph idx="1"/>
          </p:nvPr>
        </p:nvPicPr>
        <p:blipFill>
          <a:blip r:embed="rId2" cstate="print"/>
          <a:stretch>
            <a:fillRect/>
          </a:stretch>
        </p:blipFill>
        <p:spPr>
          <a:xfrm>
            <a:off x="4788024" y="1844824"/>
            <a:ext cx="3960000" cy="2641289"/>
          </a:xfrm>
        </p:spPr>
      </p:pic>
      <p:pic>
        <p:nvPicPr>
          <p:cNvPr id="5" name="Kép 4" descr="IMG_7500.JPG"/>
          <p:cNvPicPr>
            <a:picLocks noChangeAspect="1"/>
          </p:cNvPicPr>
          <p:nvPr/>
        </p:nvPicPr>
        <p:blipFill>
          <a:blip r:embed="rId3" cstate="print"/>
          <a:stretch>
            <a:fillRect/>
          </a:stretch>
        </p:blipFill>
        <p:spPr>
          <a:xfrm>
            <a:off x="395536" y="1844824"/>
            <a:ext cx="3960000" cy="2641289"/>
          </a:xfrm>
          <a:prstGeom prst="rect">
            <a:avLst/>
          </a:prstGeom>
        </p:spPr>
      </p:pic>
      <p:pic>
        <p:nvPicPr>
          <p:cNvPr id="7" name="Kép 6" descr="Bois_Bernard címere átlátszó háttérrel-1.png"/>
          <p:cNvPicPr>
            <a:picLocks noChangeAspect="1"/>
          </p:cNvPicPr>
          <p:nvPr/>
        </p:nvPicPr>
        <p:blipFill>
          <a:blip r:embed="rId4" cstate="print"/>
          <a:stretch>
            <a:fillRect/>
          </a:stretch>
        </p:blipFill>
        <p:spPr>
          <a:xfrm>
            <a:off x="7835245" y="260736"/>
            <a:ext cx="625187" cy="792000"/>
          </a:xfrm>
          <a:prstGeom prst="rect">
            <a:avLst/>
          </a:prstGeom>
          <a:effectLst>
            <a:outerShdw blurRad="63500" dist="50800" dir="2700000" algn="tl" rotWithShape="0">
              <a:prstClr val="black">
                <a:alpha val="40000"/>
              </a:prstClr>
            </a:outerShdw>
          </a:effectLst>
        </p:spPr>
      </p:pic>
      <p:sp>
        <p:nvSpPr>
          <p:cNvPr id="6" name="Szövegdoboz 5"/>
          <p:cNvSpPr txBox="1"/>
          <p:nvPr/>
        </p:nvSpPr>
        <p:spPr>
          <a:xfrm>
            <a:off x="539552" y="5013176"/>
            <a:ext cx="3672408" cy="923330"/>
          </a:xfrm>
          <a:prstGeom prst="rect">
            <a:avLst/>
          </a:prstGeom>
          <a:noFill/>
        </p:spPr>
        <p:txBody>
          <a:bodyPr wrap="square" rtlCol="0">
            <a:spAutoFit/>
          </a:bodyPr>
          <a:lstStyle/>
          <a:p>
            <a:pPr algn="ctr"/>
            <a:r>
              <a:rPr lang="hu-HU" b="1" dirty="0" smtClean="0"/>
              <a:t>Az ácsi nyugdíjasklub tagjai a Smaragd fa ültetését megtisztelték jelenlétükkel.</a:t>
            </a:r>
            <a:endParaRPr lang="hu-HU" b="1" dirty="0"/>
          </a:p>
        </p:txBody>
      </p:sp>
      <p:sp>
        <p:nvSpPr>
          <p:cNvPr id="8" name="Szövegdoboz 7"/>
          <p:cNvSpPr txBox="1"/>
          <p:nvPr/>
        </p:nvSpPr>
        <p:spPr>
          <a:xfrm>
            <a:off x="4932040" y="4941168"/>
            <a:ext cx="3672408" cy="923330"/>
          </a:xfrm>
          <a:prstGeom prst="rect">
            <a:avLst/>
          </a:prstGeom>
          <a:noFill/>
        </p:spPr>
        <p:txBody>
          <a:bodyPr wrap="square" rtlCol="0">
            <a:spAutoFit/>
          </a:bodyPr>
          <a:lstStyle/>
          <a:p>
            <a:pPr algn="ctr"/>
            <a:r>
              <a:rPr lang="hu-HU" b="1" dirty="0" smtClean="0"/>
              <a:t>A faültetésen részt vevő francia vendégeink, </a:t>
            </a:r>
            <a:r>
              <a:rPr lang="hu-HU" b="1" dirty="0" err="1" smtClean="0"/>
              <a:t>Rohonczi</a:t>
            </a:r>
            <a:r>
              <a:rPr lang="hu-HU" b="1" dirty="0" smtClean="0"/>
              <a:t> József alpolgármester kíséretében.</a:t>
            </a:r>
            <a:endParaRPr lang="hu-HU" b="1" dirty="0"/>
          </a:p>
        </p:txBody>
      </p:sp>
    </p:spTree>
  </p:cSld>
  <p:clrMapOvr>
    <a:masterClrMapping/>
  </p:clrMapOvr>
  <p:transition spd="med">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Bois-bernard</a:t>
            </a:r>
            <a:endParaRPr lang="hu-HU" b="1" dirty="0"/>
          </a:p>
        </p:txBody>
      </p:sp>
      <p:pic>
        <p:nvPicPr>
          <p:cNvPr id="6" name="Kép 5" descr="Bois_Bernard címere átlátszó háttérrel-1.png"/>
          <p:cNvPicPr>
            <a:picLocks noChangeAspect="1"/>
          </p:cNvPicPr>
          <p:nvPr/>
        </p:nvPicPr>
        <p:blipFill>
          <a:blip r:embed="rId2" cstate="print"/>
          <a:stretch>
            <a:fillRect/>
          </a:stretch>
        </p:blipFill>
        <p:spPr>
          <a:xfrm>
            <a:off x="7835245" y="260736"/>
            <a:ext cx="625187" cy="792000"/>
          </a:xfrm>
          <a:prstGeom prst="rect">
            <a:avLst/>
          </a:prstGeom>
          <a:effectLst>
            <a:outerShdw blurRad="63500" dist="50800" dir="2700000" algn="tl" rotWithShape="0">
              <a:prstClr val="black">
                <a:alpha val="40000"/>
              </a:prstClr>
            </a:outerShdw>
          </a:effectLst>
        </p:spPr>
      </p:pic>
      <p:sp>
        <p:nvSpPr>
          <p:cNvPr id="5" name="Szövegdoboz 4"/>
          <p:cNvSpPr txBox="1"/>
          <p:nvPr/>
        </p:nvSpPr>
        <p:spPr>
          <a:xfrm>
            <a:off x="467544" y="5013176"/>
            <a:ext cx="8136904" cy="923330"/>
          </a:xfrm>
          <a:prstGeom prst="rect">
            <a:avLst/>
          </a:prstGeom>
          <a:noFill/>
        </p:spPr>
        <p:txBody>
          <a:bodyPr wrap="square" rtlCol="0">
            <a:spAutoFit/>
          </a:bodyPr>
          <a:lstStyle/>
          <a:p>
            <a:pPr algn="ctr"/>
            <a:r>
              <a:rPr lang="hu-HU" b="1" dirty="0" smtClean="0"/>
              <a:t>Vendégeink megtekintették városunk nevezetességeit, így a teljesség igénye nélkül az ácsi templomokat, a Kossuth szobrot, az I. világháborús emlékművet, ahol az emlékezés koszorúját is elhelyezték. </a:t>
            </a:r>
            <a:endParaRPr lang="hu-HU" b="1" dirty="0"/>
          </a:p>
        </p:txBody>
      </p:sp>
      <p:pic>
        <p:nvPicPr>
          <p:cNvPr id="8" name="Tartalom helye 7" descr="IMG_7507.jpg"/>
          <p:cNvPicPr>
            <a:picLocks noGrp="1" noChangeAspect="1"/>
          </p:cNvPicPr>
          <p:nvPr>
            <p:ph idx="1"/>
          </p:nvPr>
        </p:nvPicPr>
        <p:blipFill>
          <a:blip r:embed="rId3" cstate="print"/>
          <a:stretch>
            <a:fillRect/>
          </a:stretch>
        </p:blipFill>
        <p:spPr>
          <a:xfrm>
            <a:off x="467544" y="1844824"/>
            <a:ext cx="4102003" cy="2736000"/>
          </a:xfrm>
        </p:spPr>
      </p:pic>
      <p:pic>
        <p:nvPicPr>
          <p:cNvPr id="9" name="Kép 8" descr="IMG_7570.jpg"/>
          <p:cNvPicPr>
            <a:picLocks noChangeAspect="1"/>
          </p:cNvPicPr>
          <p:nvPr/>
        </p:nvPicPr>
        <p:blipFill>
          <a:blip r:embed="rId4" cstate="print"/>
          <a:stretch>
            <a:fillRect/>
          </a:stretch>
        </p:blipFill>
        <p:spPr>
          <a:xfrm>
            <a:off x="4716016" y="1844824"/>
            <a:ext cx="4102003" cy="2736000"/>
          </a:xfrm>
          <a:prstGeom prst="rect">
            <a:avLst/>
          </a:prstGeom>
        </p:spPr>
      </p:pic>
    </p:spTree>
  </p:cSld>
  <p:clrMapOvr>
    <a:masterClrMapping/>
  </p:clrMapOvr>
  <p:transition spd="med">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err="1" smtClean="0"/>
              <a:t>Bois-bernard</a:t>
            </a:r>
            <a:endParaRPr lang="hu-HU" dirty="0"/>
          </a:p>
        </p:txBody>
      </p:sp>
      <p:pic>
        <p:nvPicPr>
          <p:cNvPr id="5" name="Tartalom helye 4" descr="IMG_7532.jpg"/>
          <p:cNvPicPr>
            <a:picLocks noGrp="1" noChangeAspect="1"/>
          </p:cNvPicPr>
          <p:nvPr>
            <p:ph idx="1"/>
          </p:nvPr>
        </p:nvPicPr>
        <p:blipFill>
          <a:blip r:embed="rId2" cstate="print"/>
          <a:stretch>
            <a:fillRect/>
          </a:stretch>
        </p:blipFill>
        <p:spPr>
          <a:xfrm>
            <a:off x="4716015" y="2060848"/>
            <a:ext cx="4102453" cy="2736304"/>
          </a:xfrm>
        </p:spPr>
      </p:pic>
      <p:pic>
        <p:nvPicPr>
          <p:cNvPr id="4" name="Kép 3" descr="IMG_7525.jpg"/>
          <p:cNvPicPr>
            <a:picLocks noChangeAspect="1"/>
          </p:cNvPicPr>
          <p:nvPr/>
        </p:nvPicPr>
        <p:blipFill>
          <a:blip r:embed="rId3" cstate="print"/>
          <a:stretch>
            <a:fillRect/>
          </a:stretch>
        </p:blipFill>
        <p:spPr>
          <a:xfrm>
            <a:off x="395536" y="2060848"/>
            <a:ext cx="4104456" cy="2737640"/>
          </a:xfrm>
          <a:prstGeom prst="rect">
            <a:avLst/>
          </a:prstGeom>
        </p:spPr>
      </p:pic>
      <p:sp>
        <p:nvSpPr>
          <p:cNvPr id="6" name="Téglalap 5"/>
          <p:cNvSpPr/>
          <p:nvPr/>
        </p:nvSpPr>
        <p:spPr>
          <a:xfrm>
            <a:off x="755576" y="5169966"/>
            <a:ext cx="7704856" cy="923330"/>
          </a:xfrm>
          <a:prstGeom prst="rect">
            <a:avLst/>
          </a:prstGeom>
        </p:spPr>
        <p:txBody>
          <a:bodyPr wrap="square">
            <a:spAutoFit/>
          </a:bodyPr>
          <a:lstStyle/>
          <a:p>
            <a:pPr algn="ctr"/>
            <a:r>
              <a:rPr lang="hu-HU" b="1" dirty="0" smtClean="0"/>
              <a:t>Vendégeink megtekintették városunk nevezetességeit, így a teljesség igénye nélkül az ácsi templomokat, a Kossuth szobrot, az I. világháborús emlékművet, ahol az emlékezés koszorúját is elhelyezték. </a:t>
            </a:r>
            <a:endParaRPr lang="hu-HU" b="1" dirty="0"/>
          </a:p>
        </p:txBody>
      </p:sp>
      <p:pic>
        <p:nvPicPr>
          <p:cNvPr id="7" name="Kép 6" descr="Bois_Bernard címere átlátszó háttérrel-1.png"/>
          <p:cNvPicPr>
            <a:picLocks noChangeAspect="1"/>
          </p:cNvPicPr>
          <p:nvPr/>
        </p:nvPicPr>
        <p:blipFill>
          <a:blip r:embed="rId4" cstate="print"/>
          <a:stretch>
            <a:fillRect/>
          </a:stretch>
        </p:blipFill>
        <p:spPr>
          <a:xfrm>
            <a:off x="7835245" y="260736"/>
            <a:ext cx="625187" cy="792000"/>
          </a:xfrm>
          <a:prstGeom prst="rect">
            <a:avLst/>
          </a:prstGeom>
          <a:effectLst>
            <a:outerShdw blurRad="63500" dist="50800" dir="2700000" algn="tl" rotWithShape="0">
              <a:prstClr val="black">
                <a:alpha val="40000"/>
              </a:prst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Bois-bernard</a:t>
            </a:r>
            <a:endParaRPr lang="hu-HU" b="1" dirty="0"/>
          </a:p>
        </p:txBody>
      </p:sp>
      <p:pic>
        <p:nvPicPr>
          <p:cNvPr id="4" name="Tartalom helye 3" descr="IMG_7675.JPG"/>
          <p:cNvPicPr>
            <a:picLocks noGrp="1" noChangeAspect="1"/>
          </p:cNvPicPr>
          <p:nvPr>
            <p:ph idx="1"/>
          </p:nvPr>
        </p:nvPicPr>
        <p:blipFill>
          <a:blip r:embed="rId2" cstate="print"/>
          <a:stretch>
            <a:fillRect/>
          </a:stretch>
        </p:blipFill>
        <p:spPr>
          <a:xfrm>
            <a:off x="1691680" y="1700808"/>
            <a:ext cx="5760000" cy="3841875"/>
          </a:xfrm>
        </p:spPr>
      </p:pic>
      <p:pic>
        <p:nvPicPr>
          <p:cNvPr id="6" name="Kép 5" descr="Bois_Bernard címere átlátszó háttérrel-1.png"/>
          <p:cNvPicPr>
            <a:picLocks noChangeAspect="1"/>
          </p:cNvPicPr>
          <p:nvPr/>
        </p:nvPicPr>
        <p:blipFill>
          <a:blip r:embed="rId3" cstate="print"/>
          <a:stretch>
            <a:fillRect/>
          </a:stretch>
        </p:blipFill>
        <p:spPr>
          <a:xfrm>
            <a:off x="7835245" y="260736"/>
            <a:ext cx="625187" cy="792000"/>
          </a:xfrm>
          <a:prstGeom prst="rect">
            <a:avLst/>
          </a:prstGeom>
          <a:effectLst>
            <a:outerShdw blurRad="63500" dist="50800" dir="2700000" algn="tl" rotWithShape="0">
              <a:prstClr val="black">
                <a:alpha val="40000"/>
              </a:prstClr>
            </a:outerShdw>
          </a:effectLst>
        </p:spPr>
      </p:pic>
      <p:sp>
        <p:nvSpPr>
          <p:cNvPr id="5" name="Szövegdoboz 4"/>
          <p:cNvSpPr txBox="1"/>
          <p:nvPr/>
        </p:nvSpPr>
        <p:spPr>
          <a:xfrm>
            <a:off x="1835696" y="5805264"/>
            <a:ext cx="5544616" cy="646331"/>
          </a:xfrm>
          <a:prstGeom prst="rect">
            <a:avLst/>
          </a:prstGeom>
          <a:noFill/>
        </p:spPr>
        <p:txBody>
          <a:bodyPr wrap="square" rtlCol="0">
            <a:spAutoFit/>
          </a:bodyPr>
          <a:lstStyle/>
          <a:p>
            <a:pPr algn="ctr"/>
            <a:r>
              <a:rPr lang="hu-HU" b="1" dirty="0" smtClean="0"/>
              <a:t>A találkozó központi eseménye a Városi Sportcsarnokban megtartott házi bajnokság.</a:t>
            </a:r>
            <a:endParaRPr lang="hu-HU" b="1" dirty="0"/>
          </a:p>
        </p:txBody>
      </p:sp>
    </p:spTree>
  </p:cSld>
  <p:clrMapOvr>
    <a:masterClrMapping/>
  </p:clrMapOvr>
  <p:transition spd="med">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sp>
        <p:nvSpPr>
          <p:cNvPr id="3" name="Tartalom helye 2"/>
          <p:cNvSpPr>
            <a:spLocks noGrp="1"/>
          </p:cNvSpPr>
          <p:nvPr>
            <p:ph idx="1"/>
          </p:nvPr>
        </p:nvSpPr>
        <p:spPr>
          <a:xfrm>
            <a:off x="251520" y="1412776"/>
            <a:ext cx="8686800" cy="4525963"/>
          </a:xfrm>
        </p:spPr>
        <p:txBody>
          <a:bodyPr/>
          <a:lstStyle/>
          <a:p>
            <a:pPr algn="ctr" hangingPunct="0">
              <a:spcAft>
                <a:spcPts val="0"/>
              </a:spcAft>
              <a:buNone/>
            </a:pPr>
            <a:r>
              <a:rPr lang="hu-HU" sz="2400" b="1" kern="50" dirty="0" smtClean="0">
                <a:latin typeface="Times New Roman"/>
                <a:ea typeface="Times New Roman"/>
              </a:rPr>
              <a:t>Ács- </a:t>
            </a:r>
            <a:r>
              <a:rPr lang="hu-HU" sz="2400" b="1" kern="50" dirty="0" err="1" smtClean="0">
                <a:latin typeface="Times New Roman"/>
                <a:ea typeface="Times New Roman"/>
              </a:rPr>
              <a:t>Csallóközaranyos</a:t>
            </a:r>
            <a:endParaRPr lang="hu-HU" sz="2400" kern="50" dirty="0" smtClean="0">
              <a:latin typeface="Times New Roman"/>
              <a:ea typeface="Times New Roman"/>
            </a:endParaRPr>
          </a:p>
          <a:p>
            <a:pPr algn="ctr" hangingPunct="0">
              <a:spcAft>
                <a:spcPts val="0"/>
              </a:spcAft>
              <a:buNone/>
            </a:pPr>
            <a:r>
              <a:rPr lang="hu-HU" sz="2400" b="1" kern="50" dirty="0" smtClean="0">
                <a:latin typeface="Times New Roman"/>
                <a:ea typeface="Times New Roman"/>
              </a:rPr>
              <a:t>visszatekintés a sportkapcsolatra 1966-tól</a:t>
            </a:r>
            <a:endParaRPr lang="hu-HU" sz="2400" kern="50" dirty="0" smtClean="0">
              <a:latin typeface="Times New Roman"/>
              <a:ea typeface="Times New Roman"/>
            </a:endParaRPr>
          </a:p>
          <a:p>
            <a:pPr>
              <a:buNone/>
            </a:pPr>
            <a:endParaRPr lang="hu-HU" dirty="0"/>
          </a:p>
        </p:txBody>
      </p:sp>
      <p:pic>
        <p:nvPicPr>
          <p:cNvPr id="6" name="Kép 5" descr="IMG.jpg"/>
          <p:cNvPicPr>
            <a:picLocks noChangeAspect="1"/>
          </p:cNvPicPr>
          <p:nvPr/>
        </p:nvPicPr>
        <p:blipFill>
          <a:blip r:embed="rId2" cstate="print"/>
          <a:stretch>
            <a:fillRect/>
          </a:stretch>
        </p:blipFill>
        <p:spPr>
          <a:xfrm>
            <a:off x="1908304" y="2492896"/>
            <a:ext cx="5400000" cy="3693197"/>
          </a:xfrm>
          <a:prstGeom prst="rect">
            <a:avLst/>
          </a:prstGeom>
        </p:spPr>
      </p:pic>
      <p:pic>
        <p:nvPicPr>
          <p:cNvPr id="7" name="Kép 6" descr="Aranyos címere átlátszó háttérrel-1.png"/>
          <p:cNvPicPr>
            <a:picLocks noChangeAspect="1"/>
          </p:cNvPicPr>
          <p:nvPr/>
        </p:nvPicPr>
        <p:blipFill>
          <a:blip r:embed="rId3"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Bois-bernard</a:t>
            </a:r>
            <a:endParaRPr lang="hu-HU" b="1" dirty="0"/>
          </a:p>
        </p:txBody>
      </p:sp>
      <p:pic>
        <p:nvPicPr>
          <p:cNvPr id="4" name="Tartalom helye 3" descr="IMG_7703.jpg"/>
          <p:cNvPicPr>
            <a:picLocks noGrp="1" noChangeAspect="1"/>
          </p:cNvPicPr>
          <p:nvPr>
            <p:ph idx="1"/>
          </p:nvPr>
        </p:nvPicPr>
        <p:blipFill>
          <a:blip r:embed="rId2" cstate="print"/>
          <a:stretch>
            <a:fillRect/>
          </a:stretch>
        </p:blipFill>
        <p:spPr>
          <a:xfrm>
            <a:off x="1692320" y="1700808"/>
            <a:ext cx="5760000" cy="3841875"/>
          </a:xfrm>
        </p:spPr>
      </p:pic>
      <p:pic>
        <p:nvPicPr>
          <p:cNvPr id="5" name="Kép 4" descr="Bois_Bernard címere átlátszó háttérrel-1.png"/>
          <p:cNvPicPr>
            <a:picLocks noChangeAspect="1"/>
          </p:cNvPicPr>
          <p:nvPr/>
        </p:nvPicPr>
        <p:blipFill>
          <a:blip r:embed="rId3" cstate="print"/>
          <a:stretch>
            <a:fillRect/>
          </a:stretch>
        </p:blipFill>
        <p:spPr>
          <a:xfrm>
            <a:off x="7835245" y="260736"/>
            <a:ext cx="625187" cy="792000"/>
          </a:xfrm>
          <a:prstGeom prst="rect">
            <a:avLst/>
          </a:prstGeom>
          <a:effectLst>
            <a:outerShdw blurRad="63500" dist="50800" dir="2700000" algn="tl" rotWithShape="0">
              <a:prstClr val="black">
                <a:alpha val="40000"/>
              </a:prstClr>
            </a:outerShdw>
          </a:effectLst>
        </p:spPr>
      </p:pic>
      <p:sp>
        <p:nvSpPr>
          <p:cNvPr id="6" name="Szövegdoboz 5"/>
          <p:cNvSpPr txBox="1"/>
          <p:nvPr/>
        </p:nvSpPr>
        <p:spPr>
          <a:xfrm>
            <a:off x="683568" y="5733256"/>
            <a:ext cx="7776864" cy="646331"/>
          </a:xfrm>
          <a:prstGeom prst="rect">
            <a:avLst/>
          </a:prstGeom>
          <a:noFill/>
        </p:spPr>
        <p:txBody>
          <a:bodyPr wrap="square" rtlCol="0">
            <a:spAutoFit/>
          </a:bodyPr>
          <a:lstStyle/>
          <a:p>
            <a:pPr algn="ctr"/>
            <a:r>
              <a:rPr lang="hu-HU" b="1" dirty="0" smtClean="0"/>
              <a:t>A búcsúesten a Kastélykertben jó hangulatú vacsorát fogyasztottunk el, melyet a Természetjáró Bakancsos Klub tagjai készítettek el számunkra. </a:t>
            </a:r>
            <a:endParaRPr lang="hu-HU" b="1" dirty="0"/>
          </a:p>
        </p:txBody>
      </p:sp>
    </p:spTree>
  </p:cSld>
  <p:clrMapOvr>
    <a:masterClrMapping/>
  </p:clrMapOvr>
  <p:transition spd="med">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Ács</a:t>
            </a:r>
            <a:endParaRPr lang="hu-HU" dirty="0"/>
          </a:p>
        </p:txBody>
      </p:sp>
      <p:sp>
        <p:nvSpPr>
          <p:cNvPr id="3" name="Tartalom helye 2"/>
          <p:cNvSpPr>
            <a:spLocks noGrp="1"/>
          </p:cNvSpPr>
          <p:nvPr>
            <p:ph idx="1"/>
          </p:nvPr>
        </p:nvSpPr>
        <p:spPr>
          <a:xfrm>
            <a:off x="395536" y="1783357"/>
            <a:ext cx="8280920" cy="4525963"/>
          </a:xfrm>
        </p:spPr>
        <p:txBody>
          <a:bodyPr>
            <a:normAutofit fontScale="92500" lnSpcReduction="10000"/>
          </a:bodyPr>
          <a:lstStyle/>
          <a:p>
            <a:pPr marL="0" indent="0" algn="just">
              <a:buNone/>
            </a:pPr>
            <a:r>
              <a:rPr lang="hu-HU" sz="2400" dirty="0" smtClean="0"/>
              <a:t>Testvértelepülésünk, partnerkapcsolataink erősítését célozza az a </a:t>
            </a:r>
            <a:r>
              <a:rPr lang="hu-HU" sz="2400" dirty="0" err="1" smtClean="0"/>
              <a:t>Town</a:t>
            </a:r>
            <a:r>
              <a:rPr lang="hu-HU" sz="2400" dirty="0" smtClean="0"/>
              <a:t> </a:t>
            </a:r>
            <a:r>
              <a:rPr lang="hu-HU" sz="2400" dirty="0" err="1" smtClean="0"/>
              <a:t>Twinning</a:t>
            </a:r>
            <a:r>
              <a:rPr lang="hu-HU" sz="2400" dirty="0" smtClean="0"/>
              <a:t> pályázat, amelyet 2012. szeptemberében nyújtott be önkormányzatunk. </a:t>
            </a:r>
          </a:p>
          <a:p>
            <a:pPr marL="0" indent="0" algn="just">
              <a:buNone/>
            </a:pPr>
            <a:r>
              <a:rPr lang="hu-HU" sz="2400" dirty="0" smtClean="0"/>
              <a:t>A pályázat célja, hogy a 2013. évben megrendezésre kerülő VI. Ácsi Városi Vigasságokon vendégül láthassuk felvidéki, erdélyi és francia barátainkat. </a:t>
            </a:r>
          </a:p>
          <a:p>
            <a:pPr marL="0" indent="0" algn="just">
              <a:buNone/>
            </a:pPr>
            <a:r>
              <a:rPr lang="hu-HU" sz="2400" dirty="0" smtClean="0"/>
              <a:t>Ennek keretei között színvonalas rendezvényekkel és vendéglátással kívánjuk köszönteni partnereinket. </a:t>
            </a:r>
          </a:p>
          <a:p>
            <a:pPr marL="0" indent="0" algn="just">
              <a:buNone/>
            </a:pPr>
            <a:r>
              <a:rPr lang="hu-HU" sz="2400" dirty="0" smtClean="0"/>
              <a:t>A pályázat támogatásáról Brüsszelben döntés még nem született. </a:t>
            </a:r>
          </a:p>
          <a:p>
            <a:pPr marL="0" indent="0" algn="just">
              <a:buNone/>
            </a:pPr>
            <a:r>
              <a:rPr lang="hu-HU" sz="2600" b="1" dirty="0" smtClean="0"/>
              <a:t>Bízunk benne, hogy ez a pályázat támogatást nyer, így közös értékeinket, emberi kapcsolatainkat erősítve színvonalas és tartalmas rendezvényen ismét köszönthetjük egymást a 2013. évi városnapon.</a:t>
            </a:r>
            <a:endParaRPr lang="hu-HU" sz="2600" b="1" dirty="0"/>
          </a:p>
        </p:txBody>
      </p:sp>
      <p:sp>
        <p:nvSpPr>
          <p:cNvPr id="4" name="Szövegdoboz 3"/>
          <p:cNvSpPr txBox="1"/>
          <p:nvPr/>
        </p:nvSpPr>
        <p:spPr>
          <a:xfrm>
            <a:off x="971600" y="1268760"/>
            <a:ext cx="7056784" cy="430887"/>
          </a:xfrm>
          <a:prstGeom prst="rect">
            <a:avLst/>
          </a:prstGeom>
          <a:noFill/>
        </p:spPr>
        <p:txBody>
          <a:bodyPr wrap="square" rtlCol="0">
            <a:spAutoFit/>
          </a:bodyPr>
          <a:lstStyle/>
          <a:p>
            <a:pPr algn="ctr"/>
            <a:r>
              <a:rPr lang="hu-HU" sz="2200" b="1" dirty="0" err="1" smtClean="0">
                <a:solidFill>
                  <a:srgbClr val="4E3B30"/>
                </a:solidFill>
              </a:rPr>
              <a:t>Town</a:t>
            </a:r>
            <a:r>
              <a:rPr lang="hu-HU" sz="2200" b="1" dirty="0" smtClean="0">
                <a:solidFill>
                  <a:srgbClr val="4E3B30"/>
                </a:solidFill>
              </a:rPr>
              <a:t> </a:t>
            </a:r>
            <a:r>
              <a:rPr lang="hu-HU" sz="2200" b="1" dirty="0" err="1" smtClean="0">
                <a:solidFill>
                  <a:srgbClr val="4E3B30"/>
                </a:solidFill>
              </a:rPr>
              <a:t>Twinning</a:t>
            </a:r>
            <a:r>
              <a:rPr lang="hu-HU" sz="2200" b="1" dirty="0" smtClean="0">
                <a:solidFill>
                  <a:srgbClr val="4E3B30"/>
                </a:solidFill>
              </a:rPr>
              <a:t> pályázat a partnerközségek találkozójára </a:t>
            </a:r>
            <a:endParaRPr lang="hu-HU" b="1" dirty="0"/>
          </a:p>
        </p:txBody>
      </p:sp>
      <p:pic>
        <p:nvPicPr>
          <p:cNvPr id="5" name="Tartalom helye 4" descr="Ácscímer átlátszó háttérrel-1.png"/>
          <p:cNvPicPr>
            <a:picLocks noChangeAspect="1"/>
          </p:cNvPicPr>
          <p:nvPr/>
        </p:nvPicPr>
        <p:blipFill>
          <a:blip r:embed="rId2" cstate="print"/>
          <a:stretch>
            <a:fillRect/>
          </a:stretch>
        </p:blipFill>
        <p:spPr>
          <a:xfrm>
            <a:off x="7740352" y="188640"/>
            <a:ext cx="737679" cy="828000"/>
          </a:xfrm>
          <a:prstGeom prst="rect">
            <a:avLst/>
          </a:prstGeom>
          <a:effectLst>
            <a:outerShdw blurRad="50800" dist="50800" algn="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hu-HU" b="1" dirty="0" err="1" smtClean="0"/>
              <a:t>csallóközaranyos</a:t>
            </a:r>
            <a:endParaRPr lang="hu-HU" b="1" dirty="0"/>
          </a:p>
        </p:txBody>
      </p:sp>
      <p:sp>
        <p:nvSpPr>
          <p:cNvPr id="3" name="Tartalom helye 2"/>
          <p:cNvSpPr>
            <a:spLocks noGrp="1"/>
          </p:cNvSpPr>
          <p:nvPr>
            <p:ph idx="1"/>
          </p:nvPr>
        </p:nvSpPr>
        <p:spPr/>
        <p:txBody>
          <a:bodyPr>
            <a:normAutofit fontScale="55000" lnSpcReduction="20000"/>
          </a:bodyPr>
          <a:lstStyle/>
          <a:p>
            <a:pPr marL="0" indent="0" algn="just" hangingPunct="0">
              <a:lnSpc>
                <a:spcPct val="120000"/>
              </a:lnSpc>
              <a:buNone/>
            </a:pPr>
            <a:r>
              <a:rPr lang="hu-HU" dirty="0" smtClean="0">
                <a:latin typeface="Arial" pitchFamily="34" charset="0"/>
                <a:cs typeface="Arial" pitchFamily="34" charset="0"/>
              </a:rPr>
              <a:t>1966 nyarától kezdve számítjuk sportkapcsolatunkat, így az idei évben immár 46 éve játsszuk együtt barátságos labdarúgó mérkőzéseken. </a:t>
            </a:r>
          </a:p>
          <a:p>
            <a:pPr marL="0" indent="0" algn="just" hangingPunct="0">
              <a:lnSpc>
                <a:spcPct val="120000"/>
              </a:lnSpc>
              <a:buNone/>
            </a:pPr>
            <a:r>
              <a:rPr lang="hu-HU" dirty="0" smtClean="0">
                <a:latin typeface="Arial" pitchFamily="34" charset="0"/>
                <a:cs typeface="Arial" pitchFamily="34" charset="0"/>
              </a:rPr>
              <a:t> Az első 1966-os találkozásunkra visszaemlékezve, felsejlik az előző évi nagy dunai áradás emléke.  A mérkőzést még a régi aranyosi pályán játszotta a két csapat. </a:t>
            </a:r>
          </a:p>
          <a:p>
            <a:pPr marL="0" indent="0" algn="just" hangingPunct="0">
              <a:lnSpc>
                <a:spcPct val="120000"/>
              </a:lnSpc>
              <a:buNone/>
            </a:pPr>
            <a:r>
              <a:rPr lang="hu-HU" dirty="0" smtClean="0">
                <a:latin typeface="Arial" pitchFamily="34" charset="0"/>
                <a:cs typeface="Arial" pitchFamily="34" charset="0"/>
              </a:rPr>
              <a:t>A közel fél évszázados partneri kapcsolatban mérföldkő volt a két sportköri elnök munkássága. Lelkes Béla, majd </a:t>
            </a:r>
            <a:r>
              <a:rPr lang="hu-HU" dirty="0" err="1" smtClean="0">
                <a:latin typeface="Arial" pitchFamily="34" charset="0"/>
                <a:cs typeface="Arial" pitchFamily="34" charset="0"/>
              </a:rPr>
              <a:t>Bazur</a:t>
            </a:r>
            <a:r>
              <a:rPr lang="hu-HU" dirty="0" smtClean="0">
                <a:latin typeface="Arial" pitchFamily="34" charset="0"/>
                <a:cs typeface="Arial" pitchFamily="34" charset="0"/>
              </a:rPr>
              <a:t> György lett az Aranyosi sportkör elnöke. Ekkor évente 2-3 alkalommal is találkoztak csapataink, teremben és szabadtéren is rúgtuk a labdát.</a:t>
            </a:r>
          </a:p>
          <a:p>
            <a:pPr marL="0" indent="0" algn="just" hangingPunct="0">
              <a:lnSpc>
                <a:spcPct val="120000"/>
              </a:lnSpc>
              <a:buNone/>
            </a:pPr>
            <a:r>
              <a:rPr lang="hu-HU" dirty="0" smtClean="0">
                <a:latin typeface="Arial" pitchFamily="34" charset="0"/>
                <a:cs typeface="Arial" pitchFamily="34" charset="0"/>
              </a:rPr>
              <a:t>A focipályán túl közös rendezvényeket is szerveztünk, kirándulásokon mélyítettük el barátságunkat. </a:t>
            </a:r>
          </a:p>
          <a:p>
            <a:pPr marL="0" indent="0" algn="just" hangingPunct="0">
              <a:lnSpc>
                <a:spcPct val="120000"/>
              </a:lnSpc>
              <a:buNone/>
            </a:pPr>
            <a:r>
              <a:rPr lang="hu-HU" dirty="0" smtClean="0">
                <a:latin typeface="Arial" pitchFamily="34" charset="0"/>
                <a:cs typeface="Arial" pitchFamily="34" charset="0"/>
              </a:rPr>
              <a:t>Településeink rendezvényein állandó program csapataink barátságos labdarúgó mérkőzése, ahol mind az öregfiúk, mind a felnőtt játékosok jó hangulatú játékban mérik össze erejüket. </a:t>
            </a:r>
          </a:p>
          <a:p>
            <a:pPr marL="0" indent="0" algn="just" hangingPunct="0">
              <a:lnSpc>
                <a:spcPct val="120000"/>
              </a:lnSpc>
              <a:buNone/>
            </a:pPr>
            <a:r>
              <a:rPr lang="hu-HU" dirty="0" smtClean="0">
                <a:latin typeface="Arial" pitchFamily="34" charset="0"/>
                <a:cs typeface="Arial" pitchFamily="34" charset="0"/>
              </a:rPr>
              <a:t>Az V. Ácsi Városi Vigasságok szombati napján ismét barátságos labdarúgó mérkőzésre kerül sor, az ácsi és az aranyosi öregfiúk részvételével. </a:t>
            </a:r>
          </a:p>
          <a:p>
            <a:pPr marL="0" indent="0" algn="just">
              <a:buNone/>
            </a:pPr>
            <a:endParaRPr lang="hu-HU" dirty="0">
              <a:latin typeface="Arial" pitchFamily="34" charset="0"/>
              <a:cs typeface="Arial" pitchFamily="34" charset="0"/>
            </a:endParaRPr>
          </a:p>
        </p:txBody>
      </p:sp>
      <p:pic>
        <p:nvPicPr>
          <p:cNvPr id="5" name="Kép 4" descr="Aranyos címere átlátszó háttérrel-1.png"/>
          <p:cNvPicPr>
            <a:picLocks noChangeAspect="1"/>
          </p:cNvPicPr>
          <p:nvPr/>
        </p:nvPicPr>
        <p:blipFill>
          <a:blip r:embed="rId2"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pic>
        <p:nvPicPr>
          <p:cNvPr id="4" name="Tartalom helye 3" descr="IMG_004.jpg"/>
          <p:cNvPicPr>
            <a:picLocks noGrp="1" noChangeAspect="1"/>
          </p:cNvPicPr>
          <p:nvPr>
            <p:ph idx="1"/>
          </p:nvPr>
        </p:nvPicPr>
        <p:blipFill>
          <a:blip r:embed="rId2" cstate="print"/>
          <a:stretch>
            <a:fillRect/>
          </a:stretch>
        </p:blipFill>
        <p:spPr>
          <a:xfrm>
            <a:off x="1619672" y="1556792"/>
            <a:ext cx="5935627" cy="3184276"/>
          </a:xfrm>
        </p:spPr>
      </p:pic>
      <p:sp>
        <p:nvSpPr>
          <p:cNvPr id="5" name="Szövegdoboz 4"/>
          <p:cNvSpPr txBox="1"/>
          <p:nvPr/>
        </p:nvSpPr>
        <p:spPr>
          <a:xfrm>
            <a:off x="1691680" y="4941168"/>
            <a:ext cx="5832648" cy="646331"/>
          </a:xfrm>
          <a:prstGeom prst="rect">
            <a:avLst/>
          </a:prstGeom>
          <a:noFill/>
        </p:spPr>
        <p:txBody>
          <a:bodyPr wrap="square" rtlCol="0">
            <a:spAutoFit/>
          </a:bodyPr>
          <a:lstStyle/>
          <a:p>
            <a:pPr algn="ctr"/>
            <a:r>
              <a:rPr lang="hu-HU" b="1" dirty="0" smtClean="0"/>
              <a:t>A képen az álló sor bal oldalán a második Lelkes Béla  sportköri elnök</a:t>
            </a:r>
            <a:endParaRPr lang="hu-HU" b="1" dirty="0"/>
          </a:p>
        </p:txBody>
      </p:sp>
      <p:pic>
        <p:nvPicPr>
          <p:cNvPr id="7" name="Kép 6" descr="Aranyos címere átlátszó háttérrel-1.png"/>
          <p:cNvPicPr>
            <a:picLocks noChangeAspect="1"/>
          </p:cNvPicPr>
          <p:nvPr/>
        </p:nvPicPr>
        <p:blipFill>
          <a:blip r:embed="rId3"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sp>
        <p:nvSpPr>
          <p:cNvPr id="3" name="Tartalom helye 2"/>
          <p:cNvSpPr>
            <a:spLocks noGrp="1"/>
          </p:cNvSpPr>
          <p:nvPr>
            <p:ph idx="1"/>
          </p:nvPr>
        </p:nvSpPr>
        <p:spPr>
          <a:xfrm>
            <a:off x="304800" y="1340768"/>
            <a:ext cx="8686800" cy="5112568"/>
          </a:xfrm>
        </p:spPr>
        <p:txBody>
          <a:bodyPr>
            <a:normAutofit fontScale="55000" lnSpcReduction="20000"/>
          </a:bodyPr>
          <a:lstStyle/>
          <a:p>
            <a:pPr marL="0" indent="0" algn="ctr">
              <a:buNone/>
            </a:pPr>
            <a:r>
              <a:rPr lang="hu-HU" b="1" dirty="0" smtClean="0"/>
              <a:t>A </a:t>
            </a:r>
            <a:r>
              <a:rPr lang="hu-HU" b="1" dirty="0" err="1" smtClean="0"/>
              <a:t>csallóközaranyosi</a:t>
            </a:r>
            <a:r>
              <a:rPr lang="hu-HU" b="1" dirty="0" smtClean="0"/>
              <a:t> és az Ácsi Nyugdíjas Klubok testvérkapcsolata</a:t>
            </a:r>
          </a:p>
          <a:p>
            <a:pPr marL="0" indent="0" algn="just">
              <a:buNone/>
            </a:pPr>
            <a:r>
              <a:rPr lang="hu-HU" dirty="0" smtClean="0"/>
              <a:t> </a:t>
            </a:r>
          </a:p>
          <a:p>
            <a:pPr marL="0" indent="0" algn="just">
              <a:lnSpc>
                <a:spcPct val="120000"/>
              </a:lnSpc>
              <a:buNone/>
            </a:pPr>
            <a:r>
              <a:rPr lang="hu-HU" dirty="0" smtClean="0">
                <a:latin typeface="Arial" pitchFamily="34" charset="0"/>
                <a:cs typeface="Arial" pitchFamily="34" charset="0"/>
              </a:rPr>
              <a:t>A két település nyugdíjas klubjai 1997.-ben kerültek kapcsolatba egymással. Péntek Lőrinc polgármester kereste meg az akkor már négy éve működő Községi Nyugdíjas Klub vezetőit, hogy támogatásáról biztosítsa az ácsi és az aranyosi nyugdíjasok közötti kapcsolatfelvételt. Ács és Aranyos ekkor már évtizedes sportmúlttal büszkélkedhetett, ezért üdvözölték az önkormányzati vezetők a civil kapcsolatok további erősödését, amely a nyugdíjas klubok barátságában teljesült ki. </a:t>
            </a:r>
          </a:p>
          <a:p>
            <a:pPr marL="0" indent="0" algn="just">
              <a:lnSpc>
                <a:spcPct val="120000"/>
              </a:lnSpc>
              <a:buNone/>
            </a:pPr>
            <a:r>
              <a:rPr lang="hu-HU" dirty="0" smtClean="0">
                <a:latin typeface="Arial" pitchFamily="34" charset="0"/>
                <a:cs typeface="Arial" pitchFamily="34" charset="0"/>
              </a:rPr>
              <a:t>Az első találkozóra 1997. május 9-én került sor. Ácsról a polgármester, a két klubvezető és két klubtag látogatott </a:t>
            </a:r>
            <a:r>
              <a:rPr lang="hu-HU" dirty="0" err="1" smtClean="0">
                <a:latin typeface="Arial" pitchFamily="34" charset="0"/>
                <a:cs typeface="Arial" pitchFamily="34" charset="0"/>
              </a:rPr>
              <a:t>Csallóközaranyosra</a:t>
            </a:r>
            <a:r>
              <a:rPr lang="hu-HU" dirty="0" smtClean="0">
                <a:latin typeface="Arial" pitchFamily="34" charset="0"/>
                <a:cs typeface="Arial" pitchFamily="34" charset="0"/>
              </a:rPr>
              <a:t>, ahol Hegedüs Sándor polgármester és Szabados Péter a klubvezető nagy szeretettel fogadta az ácsi vendégeket. A szívélyes vendéglátást ácsi meghívás követte, és ezt követően minden évben találkozókat szerveztek a nyugdíjasok. </a:t>
            </a:r>
          </a:p>
          <a:p>
            <a:pPr marL="0" indent="0" algn="just">
              <a:lnSpc>
                <a:spcPct val="120000"/>
              </a:lnSpc>
              <a:buNone/>
            </a:pPr>
            <a:r>
              <a:rPr lang="hu-HU" dirty="0" smtClean="0">
                <a:latin typeface="Arial" pitchFamily="34" charset="0"/>
                <a:cs typeface="Arial" pitchFamily="34" charset="0"/>
              </a:rPr>
              <a:t>A baráti kapcsolatok elmélyülését jól jelzi, hogy egyre nagyobb létszámban veszünk részt egymás ünnepein, jó hangulatban telnek rendezvényeink. Búcsúzáskor mindig elhangzik: Nagyon várjuk a következő találkozást.</a:t>
            </a:r>
          </a:p>
          <a:p>
            <a:endParaRPr lang="hu-HU" dirty="0"/>
          </a:p>
        </p:txBody>
      </p:sp>
      <p:pic>
        <p:nvPicPr>
          <p:cNvPr id="5" name="Kép 4" descr="Aranyos címere átlátszó háttérrel-1.png"/>
          <p:cNvPicPr>
            <a:picLocks noChangeAspect="1"/>
          </p:cNvPicPr>
          <p:nvPr/>
        </p:nvPicPr>
        <p:blipFill>
          <a:blip r:embed="rId2"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pic>
        <p:nvPicPr>
          <p:cNvPr id="4" name="Kép 3" descr="nyugdíjasok 2001_Péntek Lőrinc_Molnár Zoltán.jpg"/>
          <p:cNvPicPr>
            <a:picLocks noChangeAspect="1"/>
          </p:cNvPicPr>
          <p:nvPr/>
        </p:nvPicPr>
        <p:blipFill>
          <a:blip r:embed="rId2" cstate="print"/>
          <a:srcRect b="11973"/>
          <a:stretch>
            <a:fillRect/>
          </a:stretch>
        </p:blipFill>
        <p:spPr>
          <a:xfrm>
            <a:off x="392432" y="1844824"/>
            <a:ext cx="4035552" cy="2664296"/>
          </a:xfrm>
          <a:prstGeom prst="rect">
            <a:avLst/>
          </a:prstGeom>
        </p:spPr>
      </p:pic>
      <p:pic>
        <p:nvPicPr>
          <p:cNvPr id="5" name="Kép 4" descr="nyugdíjasok 1998_Hegedűs Sándor.jpg"/>
          <p:cNvPicPr>
            <a:picLocks noChangeAspect="1"/>
          </p:cNvPicPr>
          <p:nvPr/>
        </p:nvPicPr>
        <p:blipFill>
          <a:blip r:embed="rId3" cstate="print"/>
          <a:stretch>
            <a:fillRect/>
          </a:stretch>
        </p:blipFill>
        <p:spPr>
          <a:xfrm>
            <a:off x="4750924" y="1845120"/>
            <a:ext cx="3997540" cy="2664000"/>
          </a:xfrm>
          <a:prstGeom prst="rect">
            <a:avLst/>
          </a:prstGeom>
        </p:spPr>
      </p:pic>
      <p:pic>
        <p:nvPicPr>
          <p:cNvPr id="7" name="Kép 6" descr="Aranyos címere átlátszó háttérrel-1.png"/>
          <p:cNvPicPr>
            <a:picLocks noChangeAspect="1"/>
          </p:cNvPicPr>
          <p:nvPr/>
        </p:nvPicPr>
        <p:blipFill>
          <a:blip r:embed="rId4"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
        <p:nvSpPr>
          <p:cNvPr id="8" name="Szövegdoboz 7"/>
          <p:cNvSpPr txBox="1"/>
          <p:nvPr/>
        </p:nvSpPr>
        <p:spPr>
          <a:xfrm>
            <a:off x="251520" y="5013176"/>
            <a:ext cx="8568952" cy="923330"/>
          </a:xfrm>
          <a:prstGeom prst="rect">
            <a:avLst/>
          </a:prstGeom>
          <a:noFill/>
        </p:spPr>
        <p:txBody>
          <a:bodyPr wrap="square" rtlCol="0">
            <a:spAutoFit/>
          </a:bodyPr>
          <a:lstStyle/>
          <a:p>
            <a:pPr algn="ctr"/>
            <a:r>
              <a:rPr lang="hu-HU" b="1" dirty="0" smtClean="0"/>
              <a:t>A már meglévő sport kapcsolatot a nyugdíjasklubok találkozója követte, erősítve így a két település összetartozását.  A civil kapcsolatok erősödését mindkét polgármester az ácsi Péntek Lőrinc és az aranyosi Hegedűs Sándor is  üdvözölte és felkarolta. </a:t>
            </a:r>
            <a:endParaRPr lang="hu-HU" b="1" dirty="0"/>
          </a:p>
        </p:txBody>
      </p:sp>
    </p:spTree>
  </p:cSld>
  <p:clrMapOvr>
    <a:masterClrMapping/>
  </p:clrMapOvr>
  <p:transition spd="med">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pic>
        <p:nvPicPr>
          <p:cNvPr id="5" name="Kép 4" descr="nyugdíjasok 1998_Szabados Péter.jpg"/>
          <p:cNvPicPr>
            <a:picLocks noChangeAspect="1"/>
          </p:cNvPicPr>
          <p:nvPr/>
        </p:nvPicPr>
        <p:blipFill>
          <a:blip r:embed="rId2" cstate="print"/>
          <a:stretch>
            <a:fillRect/>
          </a:stretch>
        </p:blipFill>
        <p:spPr>
          <a:xfrm>
            <a:off x="539992" y="1988840"/>
            <a:ext cx="3960000" cy="2638909"/>
          </a:xfrm>
          <a:prstGeom prst="rect">
            <a:avLst/>
          </a:prstGeom>
        </p:spPr>
      </p:pic>
      <p:pic>
        <p:nvPicPr>
          <p:cNvPr id="6" name="Kép 5" descr="nyugdíjasok 2006_Csöbönyei Imre_Varjú Éva_2.jpg"/>
          <p:cNvPicPr>
            <a:picLocks noChangeAspect="1"/>
          </p:cNvPicPr>
          <p:nvPr/>
        </p:nvPicPr>
        <p:blipFill>
          <a:blip r:embed="rId3" cstate="print"/>
          <a:stretch>
            <a:fillRect/>
          </a:stretch>
        </p:blipFill>
        <p:spPr>
          <a:xfrm>
            <a:off x="5014301" y="2025136"/>
            <a:ext cx="3501443" cy="2628000"/>
          </a:xfrm>
          <a:prstGeom prst="rect">
            <a:avLst/>
          </a:prstGeom>
        </p:spPr>
      </p:pic>
      <p:pic>
        <p:nvPicPr>
          <p:cNvPr id="8" name="Kép 7" descr="Aranyos címere átlátszó háttérrel-1.png"/>
          <p:cNvPicPr>
            <a:picLocks noChangeAspect="1"/>
          </p:cNvPicPr>
          <p:nvPr/>
        </p:nvPicPr>
        <p:blipFill>
          <a:blip r:embed="rId4"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
        <p:nvSpPr>
          <p:cNvPr id="7" name="Szövegdoboz 6"/>
          <p:cNvSpPr txBox="1"/>
          <p:nvPr/>
        </p:nvSpPr>
        <p:spPr>
          <a:xfrm>
            <a:off x="755576" y="5013176"/>
            <a:ext cx="7560840" cy="1015663"/>
          </a:xfrm>
          <a:prstGeom prst="rect">
            <a:avLst/>
          </a:prstGeom>
          <a:noFill/>
        </p:spPr>
        <p:txBody>
          <a:bodyPr wrap="square" rtlCol="0">
            <a:spAutoFit/>
          </a:bodyPr>
          <a:lstStyle/>
          <a:p>
            <a:pPr algn="ctr"/>
            <a:r>
              <a:rPr lang="hu-HU" sz="2000" b="1" dirty="0" smtClean="0"/>
              <a:t>A két település közötti barátság az önkormányzati választások után is továbbélt és erősödött. A képen Varjú Éva és </a:t>
            </a:r>
            <a:r>
              <a:rPr lang="hu-HU" sz="2000" b="1" dirty="0" err="1" smtClean="0"/>
              <a:t>Csöbönyei</a:t>
            </a:r>
            <a:r>
              <a:rPr lang="hu-HU" sz="2000" b="1" dirty="0" smtClean="0"/>
              <a:t> Imre polgármesterek láthatók, közös rendezvényünkön</a:t>
            </a:r>
            <a:r>
              <a:rPr lang="hu-HU" b="1" dirty="0" smtClean="0"/>
              <a:t>. </a:t>
            </a:r>
            <a:endParaRPr lang="hu-HU" b="1" dirty="0"/>
          </a:p>
        </p:txBody>
      </p:sp>
    </p:spTree>
  </p:cSld>
  <p:clrMapOvr>
    <a:masterClrMapping/>
  </p:clrMapOvr>
  <p:transition spd="med">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476672"/>
            <a:ext cx="8686800" cy="838200"/>
          </a:xfrm>
          <a:effectLst>
            <a:outerShdw blurRad="50800" dist="38100" dir="2700000" algn="tl" rotWithShape="0">
              <a:prstClr val="black">
                <a:alpha val="40000"/>
              </a:prstClr>
            </a:outerShdw>
          </a:effectLst>
        </p:spPr>
        <p:txBody>
          <a:bodyPr/>
          <a:lstStyle/>
          <a:p>
            <a:pPr algn="ctr"/>
            <a:r>
              <a:rPr lang="hu-HU" b="1" dirty="0" err="1" smtClean="0"/>
              <a:t>csallóközaranyos</a:t>
            </a:r>
            <a:endParaRPr lang="hu-HU" b="1" dirty="0"/>
          </a:p>
        </p:txBody>
      </p:sp>
      <p:sp>
        <p:nvSpPr>
          <p:cNvPr id="3" name="Tartalom helye 2"/>
          <p:cNvSpPr>
            <a:spLocks noGrp="1"/>
          </p:cNvSpPr>
          <p:nvPr>
            <p:ph idx="1"/>
          </p:nvPr>
        </p:nvSpPr>
        <p:spPr>
          <a:xfrm>
            <a:off x="1115616" y="1844824"/>
            <a:ext cx="6984776" cy="4032448"/>
          </a:xfrm>
        </p:spPr>
        <p:txBody>
          <a:bodyPr>
            <a:noAutofit/>
          </a:bodyPr>
          <a:lstStyle/>
          <a:p>
            <a:pPr lvl="0" algn="ctr">
              <a:buClr>
                <a:srgbClr val="F0A22E"/>
              </a:buClr>
              <a:buNone/>
            </a:pPr>
            <a:r>
              <a:rPr lang="hu-HU" sz="2400" dirty="0" smtClean="0">
                <a:solidFill>
                  <a:srgbClr val="4E3B30"/>
                </a:solidFill>
              </a:rPr>
              <a:t>A több évtizedes jó barátság a két település önkormányzati vezetése és a civil szervezeteket alkotó lakosság közösen fogalmazta meg azt az igényt, hogy hivatalosan is deklaráljuk közös értékeinket és aláírjuk a testvérvárosi partnerségi okmányt. </a:t>
            </a:r>
          </a:p>
          <a:p>
            <a:pPr lvl="0" algn="ctr">
              <a:buClr>
                <a:srgbClr val="F0A22E"/>
              </a:buClr>
              <a:buNone/>
            </a:pPr>
            <a:r>
              <a:rPr lang="hu-HU" sz="2400" b="1" dirty="0" smtClean="0">
                <a:solidFill>
                  <a:srgbClr val="4E3B30"/>
                </a:solidFill>
              </a:rPr>
              <a:t>Ács Nagyközség Önkormányzata a szlovákiai </a:t>
            </a:r>
            <a:r>
              <a:rPr lang="hu-HU" sz="2400" b="1" dirty="0" err="1" smtClean="0">
                <a:solidFill>
                  <a:srgbClr val="4E3B30"/>
                </a:solidFill>
              </a:rPr>
              <a:t>Csallóközaranyos</a:t>
            </a:r>
            <a:r>
              <a:rPr lang="hu-HU" sz="2400" b="1" dirty="0" smtClean="0">
                <a:solidFill>
                  <a:srgbClr val="4E3B30"/>
                </a:solidFill>
              </a:rPr>
              <a:t> községgel a testvérvárosi szerződést 2003. október 23.-án, nemzeti ünnepünkön írta alá. </a:t>
            </a:r>
          </a:p>
        </p:txBody>
      </p:sp>
      <p:pic>
        <p:nvPicPr>
          <p:cNvPr id="9" name="Kép 8" descr="Aranyos címere átlátszó háttérrel-1.png"/>
          <p:cNvPicPr>
            <a:picLocks noChangeAspect="1"/>
          </p:cNvPicPr>
          <p:nvPr/>
        </p:nvPicPr>
        <p:blipFill>
          <a:blip r:embed="rId2" cstate="print"/>
          <a:stretch>
            <a:fillRect/>
          </a:stretch>
        </p:blipFill>
        <p:spPr>
          <a:xfrm>
            <a:off x="7812360" y="188640"/>
            <a:ext cx="680802" cy="792000"/>
          </a:xfrm>
          <a:prstGeom prst="rect">
            <a:avLst/>
          </a:prstGeom>
          <a:effectLst>
            <a:outerShdw blurRad="76200" dist="50800" dir="2700000" algn="tl" rotWithShape="0">
              <a:prstClr val="black">
                <a:alpha val="40000"/>
              </a:prstClr>
            </a:outerShdw>
          </a:effectLst>
        </p:spPr>
      </p:pic>
    </p:spTree>
  </p:cSld>
  <p:clrMapOvr>
    <a:masterClrMapping/>
  </p:clrMapOvr>
  <p:transition spd="med">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úra">
  <a:themeElements>
    <a:clrScheme name="Tú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ú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ú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926</TotalTime>
  <Words>1238</Words>
  <Application>Microsoft Office PowerPoint</Application>
  <PresentationFormat>Diavetítés a képernyőre (4:3 oldalarány)</PresentationFormat>
  <Paragraphs>92</Paragraphs>
  <Slides>31</Slides>
  <Notes>0</Notes>
  <HiddenSlides>0</HiddenSlides>
  <MMClips>0</MMClips>
  <ScaleCrop>false</ScaleCrop>
  <HeadingPairs>
    <vt:vector size="4" baseType="variant">
      <vt:variant>
        <vt:lpstr>Téma</vt:lpstr>
      </vt:variant>
      <vt:variant>
        <vt:i4>1</vt:i4>
      </vt:variant>
      <vt:variant>
        <vt:lpstr>Diacímek</vt:lpstr>
      </vt:variant>
      <vt:variant>
        <vt:i4>31</vt:i4>
      </vt:variant>
    </vt:vector>
  </HeadingPairs>
  <TitlesOfParts>
    <vt:vector size="32" baseType="lpstr">
      <vt:lpstr>Túra</vt:lpstr>
      <vt:lpstr>Ács Város  és testvérkapcsolatai</vt:lpstr>
      <vt:lpstr>csallóközaranyos</vt:lpstr>
      <vt:lpstr>csallóközaranyos</vt:lpstr>
      <vt:lpstr>csallóközaranyos</vt:lpstr>
      <vt:lpstr>csallóközaranyos</vt:lpstr>
      <vt:lpstr>csallóközaranyos</vt:lpstr>
      <vt:lpstr>csallóközaranyos</vt:lpstr>
      <vt:lpstr>csallóközaranyos</vt:lpstr>
      <vt:lpstr>csallóközaranyos</vt:lpstr>
      <vt:lpstr>csallóközaranyos</vt:lpstr>
      <vt:lpstr>csallóközaranyos</vt:lpstr>
      <vt:lpstr>csallóközaranyos</vt:lpstr>
      <vt:lpstr>csallóközaranyos</vt:lpstr>
      <vt:lpstr>Olasztelek</vt:lpstr>
      <vt:lpstr>Olasztelek</vt:lpstr>
      <vt:lpstr>Olasztelek</vt:lpstr>
      <vt:lpstr>Olasztelek</vt:lpstr>
      <vt:lpstr>Olasztelek</vt:lpstr>
      <vt:lpstr>olasztelek</vt:lpstr>
      <vt:lpstr>Olasztelek</vt:lpstr>
      <vt:lpstr>Olasztelek</vt:lpstr>
      <vt:lpstr>Olasztelek</vt:lpstr>
      <vt:lpstr>Bois-bernard</vt:lpstr>
      <vt:lpstr>Bois-bernard</vt:lpstr>
      <vt:lpstr>Bois-bernard</vt:lpstr>
      <vt:lpstr>Bois-bernard</vt:lpstr>
      <vt:lpstr>Bois-bernard</vt:lpstr>
      <vt:lpstr>Bois-bernard</vt:lpstr>
      <vt:lpstr>Bois-bernard</vt:lpstr>
      <vt:lpstr>Bois-bernard</vt:lpstr>
      <vt:lpstr>Ács</vt:lpstr>
    </vt:vector>
  </TitlesOfParts>
  <Company>Polgármesteri Hivatal Ács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rgazda</dc:creator>
  <cp:lastModifiedBy>rgazda</cp:lastModifiedBy>
  <cp:revision>104</cp:revision>
  <dcterms:created xsi:type="dcterms:W3CDTF">2012-09-11T09:35:39Z</dcterms:created>
  <dcterms:modified xsi:type="dcterms:W3CDTF">2012-09-14T06:29:27Z</dcterms:modified>
</cp:coreProperties>
</file>